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2"/>
  </p:notesMasterIdLst>
  <p:sldIdLst>
    <p:sldId id="409" r:id="rId2"/>
    <p:sldId id="257" r:id="rId3"/>
    <p:sldId id="486" r:id="rId4"/>
    <p:sldId id="488" r:id="rId5"/>
    <p:sldId id="495" r:id="rId6"/>
    <p:sldId id="496" r:id="rId7"/>
    <p:sldId id="497" r:id="rId8"/>
    <p:sldId id="498" r:id="rId9"/>
    <p:sldId id="499" r:id="rId10"/>
    <p:sldId id="500" r:id="rId11"/>
    <p:sldId id="485" r:id="rId12"/>
    <p:sldId id="439" r:id="rId13"/>
    <p:sldId id="487" r:id="rId14"/>
    <p:sldId id="489" r:id="rId15"/>
    <p:sldId id="503" r:id="rId16"/>
    <p:sldId id="502" r:id="rId17"/>
    <p:sldId id="504" r:id="rId18"/>
    <p:sldId id="505" r:id="rId19"/>
    <p:sldId id="507" r:id="rId20"/>
    <p:sldId id="506" r:id="rId21"/>
    <p:sldId id="508" r:id="rId22"/>
    <p:sldId id="490" r:id="rId23"/>
    <p:sldId id="509" r:id="rId24"/>
    <p:sldId id="491" r:id="rId25"/>
    <p:sldId id="511" r:id="rId26"/>
    <p:sldId id="492" r:id="rId27"/>
    <p:sldId id="512" r:id="rId28"/>
    <p:sldId id="513" r:id="rId29"/>
    <p:sldId id="514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3" r:id="rId38"/>
    <p:sldId id="526" r:id="rId39"/>
    <p:sldId id="493" r:id="rId40"/>
    <p:sldId id="524" r:id="rId41"/>
    <p:sldId id="531" r:id="rId42"/>
    <p:sldId id="522" r:id="rId43"/>
    <p:sldId id="529" r:id="rId44"/>
    <p:sldId id="528" r:id="rId45"/>
    <p:sldId id="532" r:id="rId46"/>
    <p:sldId id="533" r:id="rId47"/>
    <p:sldId id="483" r:id="rId48"/>
    <p:sldId id="287" r:id="rId49"/>
    <p:sldId id="284" r:id="rId50"/>
    <p:sldId id="288" r:id="rId5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AF"/>
    <a:srgbClr val="0D3240"/>
    <a:srgbClr val="FCD4D9"/>
    <a:srgbClr val="FBBBC3"/>
    <a:srgbClr val="D85C90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65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5872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40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4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3883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Arquitecturas Cliente Servidor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Nicolás Ramírez Vélez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Arquictecturas</a:t>
            </a: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Apps Web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Arquictecturas</a:t>
            </a: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Apps Web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Arquictecturas</a:t>
            </a: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Apps Web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Arquictecturas</a:t>
            </a: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Apps Web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npages.debian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tryit.asp?filename=tryajax_firs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jamstack.netlify.app/" TargetMode="External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github.com/airbnb/javascript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89243D2-53E3-2AEF-F11A-3F7A6B9D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Nicol</a:t>
            </a:r>
            <a:r>
              <a:rPr lang="es-CO" dirty="0" err="1"/>
              <a:t>ás</a:t>
            </a:r>
            <a:r>
              <a:rPr lang="es-CO" dirty="0"/>
              <a:t> Ramírez Vélez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55447-C480-41E8-D81C-ECEBB826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Interactividad – Resumen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EDFDE4-2D4B-9D1F-A080-F7A36CD4C8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0C6252-2385-511D-99EE-4FEA2791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26" y="3810851"/>
            <a:ext cx="2446877" cy="2362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2" descr="Image result for server png">
            <a:extLst>
              <a:ext uri="{FF2B5EF4-FFF2-40B4-BE49-F238E27FC236}">
                <a16:creationId xmlns:a16="http://schemas.microsoft.com/office/drawing/2014/main" id="{6B8D7826-E52F-036D-520F-03849715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763" y="2129464"/>
            <a:ext cx="1568438" cy="192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EC8610D-E740-293E-BBB2-E095CD0989D2}"/>
              </a:ext>
            </a:extLst>
          </p:cNvPr>
          <p:cNvSpPr/>
          <p:nvPr/>
        </p:nvSpPr>
        <p:spPr>
          <a:xfrm>
            <a:off x="10205466" y="4270573"/>
            <a:ext cx="176331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  <a:endParaRPr lang="es-CO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257AC86-C93B-E9CB-34EE-88E382214D76}"/>
              </a:ext>
            </a:extLst>
          </p:cNvPr>
          <p:cNvCxnSpPr>
            <a:cxnSpLocks/>
          </p:cNvCxnSpPr>
          <p:nvPr/>
        </p:nvCxnSpPr>
        <p:spPr>
          <a:xfrm>
            <a:off x="5018113" y="3523585"/>
            <a:ext cx="5187353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56BEB92-B20B-C501-2C2E-166B2C14BEBA}"/>
              </a:ext>
            </a:extLst>
          </p:cNvPr>
          <p:cNvCxnSpPr>
            <a:cxnSpLocks/>
          </p:cNvCxnSpPr>
          <p:nvPr/>
        </p:nvCxnSpPr>
        <p:spPr>
          <a:xfrm flipH="1">
            <a:off x="4975909" y="3810851"/>
            <a:ext cx="5187353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2E3081A-C878-3FDE-A620-8F771C1F8846}"/>
              </a:ext>
            </a:extLst>
          </p:cNvPr>
          <p:cNvSpPr/>
          <p:nvPr/>
        </p:nvSpPr>
        <p:spPr>
          <a:xfrm>
            <a:off x="5100239" y="2106534"/>
            <a:ext cx="4850967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CO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URL: 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https://www.amazon.com/</a:t>
            </a:r>
          </a:p>
          <a:p>
            <a:r>
              <a:rPr lang="es-CO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</a:p>
          <a:p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</a:t>
            </a:r>
            <a:r>
              <a:rPr lang="es-CO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CO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endParaRPr lang="es-CO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User-Agent</a:t>
            </a:r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Mozilla/5.0 (Windows NT 10.0; Win64; x64)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55C4F05-3C50-6E97-49CA-39A90A28ADD1}"/>
              </a:ext>
            </a:extLst>
          </p:cNvPr>
          <p:cNvSpPr/>
          <p:nvPr/>
        </p:nvSpPr>
        <p:spPr>
          <a:xfrm>
            <a:off x="5071999" y="4057652"/>
            <a:ext cx="4850967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Status: 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</a:t>
            </a:r>
          </a:p>
          <a:p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</a:t>
            </a:r>
            <a:r>
              <a:rPr lang="es-CO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gzip</a:t>
            </a:r>
            <a:endParaRPr lang="es-CO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</a:t>
            </a:r>
            <a:r>
              <a:rPr lang="es-CO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CO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html;charset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=UTF-8</a:t>
            </a:r>
          </a:p>
          <a:p>
            <a:r>
              <a:rPr lang="es-CO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Response: </a:t>
            </a:r>
          </a:p>
          <a:p>
            <a:endParaRPr lang="es-CO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es-CO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&gt;&lt;</a:t>
            </a:r>
            <a:r>
              <a:rPr lang="es-CO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="en-</a:t>
            </a:r>
            <a:r>
              <a:rPr lang="es-CO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es-CO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...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BD7C01A-E6AE-9AAC-6D36-E260C5B6A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13" y="3011075"/>
            <a:ext cx="2537143" cy="579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64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Arquitecturas cliente-servidor</a:t>
            </a:r>
          </a:p>
          <a:p>
            <a:pPr marL="457200" indent="-457200">
              <a:buSzPct val="100000"/>
            </a:pPr>
            <a:r>
              <a:rPr lang="es-CO" b="1" dirty="0"/>
              <a:t>Evolución de las aplicaciones web</a:t>
            </a:r>
          </a:p>
          <a:p>
            <a:pPr marL="457200" indent="-457200">
              <a:buSzPct val="100000"/>
            </a:pPr>
            <a:r>
              <a:rPr lang="es-CO" dirty="0"/>
              <a:t>Lenguajes </a:t>
            </a:r>
            <a:r>
              <a:rPr lang="es-CO" dirty="0" err="1"/>
              <a:t>front-end</a:t>
            </a:r>
            <a:endParaRPr lang="es-CO" dirty="0"/>
          </a:p>
          <a:p>
            <a:pPr marL="457200" indent="-457200">
              <a:buSzPct val="100000"/>
            </a:pPr>
            <a:r>
              <a:rPr lang="es-CO" dirty="0"/>
              <a:t>Atributos de calidad en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123210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884903"/>
            <a:ext cx="9666016" cy="1956620"/>
          </a:xfrm>
        </p:spPr>
        <p:txBody>
          <a:bodyPr>
            <a:normAutofit/>
          </a:bodyPr>
          <a:lstStyle/>
          <a:p>
            <a:r>
              <a:rPr lang="es-CO" sz="4400" dirty="0"/>
              <a:t>¿Cómo se desarrollaban los sitios web al inicio de la era de las páginas web?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4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EC3D189-4A93-5330-618C-2ABA3FA3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 dirty="0"/>
              <a:t>Evolución de las aplicaciones web – </a:t>
            </a:r>
            <a:r>
              <a:rPr lang="es-CO" sz="3600" dirty="0" err="1"/>
              <a:t>static</a:t>
            </a:r>
            <a:r>
              <a:rPr lang="es-CO" sz="3600" dirty="0"/>
              <a:t> apps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2C9BD5-2AEA-2B84-2438-4F53F17520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B82E529D-3645-BEFD-A813-A32FE3C51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94" y="2286553"/>
            <a:ext cx="7010400" cy="277177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566AD51-4E72-B0F4-D743-12505E69AF93}"/>
              </a:ext>
            </a:extLst>
          </p:cNvPr>
          <p:cNvSpPr/>
          <p:nvPr/>
        </p:nvSpPr>
        <p:spPr>
          <a:xfrm>
            <a:off x="2508468" y="5402895"/>
            <a:ext cx="2837794" cy="6463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  <a:latin typeface="Calibri"/>
                <a:cs typeface="Calibri"/>
              </a:rPr>
              <a:t>Ventajas: carga rápida, aplicaciones super seguras.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E90721F-6A17-37FA-B27D-CFCCA0EE5394}"/>
              </a:ext>
            </a:extLst>
          </p:cNvPr>
          <p:cNvSpPr/>
          <p:nvPr/>
        </p:nvSpPr>
        <p:spPr>
          <a:xfrm>
            <a:off x="6476432" y="1423006"/>
            <a:ext cx="2837794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¿Ventajas? ¿Desventajas?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FA32B0-00B2-6412-7140-D110A89C2379}"/>
              </a:ext>
            </a:extLst>
          </p:cNvPr>
          <p:cNvSpPr/>
          <p:nvPr/>
        </p:nvSpPr>
        <p:spPr>
          <a:xfrm>
            <a:off x="5686647" y="5402895"/>
            <a:ext cx="2837794" cy="6463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  <a:latin typeface="Calibri"/>
                <a:cs typeface="Calibri"/>
              </a:rPr>
              <a:t>Desventajas: contenido estático.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102409D-BC9E-2D66-1716-327BE9D46154}"/>
              </a:ext>
            </a:extLst>
          </p:cNvPr>
          <p:cNvSpPr/>
          <p:nvPr/>
        </p:nvSpPr>
        <p:spPr>
          <a:xfrm>
            <a:off x="1826619" y="1423006"/>
            <a:ext cx="4381489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Ejemplo</a:t>
            </a:r>
            <a:r>
              <a:rPr lang="es-CO" b="1">
                <a:solidFill>
                  <a:schemeClr val="tx1"/>
                </a:solidFill>
              </a:rPr>
              <a:t>: </a:t>
            </a:r>
            <a:r>
              <a:rPr lang="es-CO" b="1" dirty="0">
                <a:solidFill>
                  <a:schemeClr val="tx1"/>
                </a:solidFill>
                <a:hlinkClick r:id="rId3"/>
              </a:rPr>
              <a:t>https://manpages.debian.</a:t>
            </a:r>
            <a:r>
              <a:rPr lang="es-CO" b="1">
                <a:solidFill>
                  <a:schemeClr val="tx1"/>
                </a:solidFill>
                <a:hlinkClick r:id="rId3"/>
              </a:rPr>
              <a:t>org/</a:t>
            </a:r>
            <a:r>
              <a:rPr lang="es-CO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5A1E9DE-C8F4-8A1C-C541-62520090D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381" y="1551250"/>
            <a:ext cx="2353035" cy="4410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63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387033-A55B-5EAD-1531-581E7074AC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9D7695-B98E-27F9-22D0-4CB4B051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32" y="194441"/>
            <a:ext cx="6212838" cy="6469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89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884903"/>
            <a:ext cx="9666016" cy="1956620"/>
          </a:xfrm>
        </p:spPr>
        <p:txBody>
          <a:bodyPr>
            <a:normAutofit/>
          </a:bodyPr>
          <a:lstStyle/>
          <a:p>
            <a:r>
              <a:rPr lang="es-CO" sz="4400" dirty="0"/>
              <a:t>¿Cómo solucionamos el problema del contenido estático que no cambia?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1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5CD51-3E25-1B2C-3487-18C8C61E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4400" dirty="0"/>
              <a:t>Evolución de las aplicaciones web – SSR apps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419644-D0A2-ABEC-6705-5AF890B7B2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F8C44CE-6A5A-3E77-D003-489F13F312DA}"/>
              </a:ext>
            </a:extLst>
          </p:cNvPr>
          <p:cNvSpPr/>
          <p:nvPr/>
        </p:nvSpPr>
        <p:spPr>
          <a:xfrm>
            <a:off x="4663983" y="5669682"/>
            <a:ext cx="2837794" cy="6463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  <a:latin typeface="Calibri"/>
                <a:cs typeface="Calibri"/>
              </a:rPr>
              <a:t>Ventajas: se puede generar contenido dinámico.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7606F82-DDF7-BBD5-E9AD-5AB79E79F3B2}"/>
              </a:ext>
            </a:extLst>
          </p:cNvPr>
          <p:cNvSpPr/>
          <p:nvPr/>
        </p:nvSpPr>
        <p:spPr>
          <a:xfrm>
            <a:off x="8905216" y="1444028"/>
            <a:ext cx="2837794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¿Ventajas? ¿Desventajas?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8C386D-60FC-C5B8-97EB-8C4708A25F9B}"/>
              </a:ext>
            </a:extLst>
          </p:cNvPr>
          <p:cNvSpPr/>
          <p:nvPr/>
        </p:nvSpPr>
        <p:spPr>
          <a:xfrm>
            <a:off x="7666232" y="5297214"/>
            <a:ext cx="3577227" cy="1391269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  <a:latin typeface="Calibri"/>
                <a:cs typeface="Calibri"/>
              </a:rPr>
              <a:t>Desventajas: más lento, más propenso a hackear. Y al acceder a cada ruta/página del sitio web, se requiere realizar el mismo proceso del diagrama anterior.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454A597B-DA7E-E0B7-CAB6-8F112432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134" y="2371250"/>
            <a:ext cx="7677150" cy="277177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4D8AA3C-F531-E66F-B5CF-F90E4C62F733}"/>
              </a:ext>
            </a:extLst>
          </p:cNvPr>
          <p:cNvSpPr/>
          <p:nvPr/>
        </p:nvSpPr>
        <p:spPr>
          <a:xfrm>
            <a:off x="1839412" y="1307663"/>
            <a:ext cx="1839001" cy="200047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SSR</a:t>
            </a:r>
            <a:r>
              <a:rPr lang="es-ES" b="1">
                <a:solidFill>
                  <a:schemeClr val="tx1"/>
                </a:solidFill>
              </a:rPr>
              <a:t>: Server-Side Rendering</a:t>
            </a:r>
            <a:r>
              <a:rPr lang="es-ES" b="1" dirty="0">
                <a:solidFill>
                  <a:schemeClr val="tx1"/>
                </a:solidFill>
              </a:rPr>
              <a:t>:  se renderiza el HTML del cliente totalmente en el lado </a:t>
            </a:r>
            <a:r>
              <a:rPr lang="es-ES" b="1">
                <a:solidFill>
                  <a:schemeClr val="tx1"/>
                </a:solidFill>
              </a:rPr>
              <a:t>servidor.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10" name="6 Conector recto de flecha">
            <a:extLst>
              <a:ext uri="{FF2B5EF4-FFF2-40B4-BE49-F238E27FC236}">
                <a16:creationId xmlns:a16="http://schemas.microsoft.com/office/drawing/2014/main" id="{6D6DB4F6-9B2B-8945-9235-D102E14085C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78413" y="2307902"/>
            <a:ext cx="4635270" cy="249224"/>
          </a:xfrm>
          <a:prstGeom prst="straightConnector1">
            <a:avLst/>
          </a:prstGeom>
          <a:ln w="47625">
            <a:solidFill>
              <a:srgbClr val="FFC000"/>
            </a:solidFill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90D2D9F-ACF4-C681-4EE4-F4BBF81B1D4C}"/>
              </a:ext>
            </a:extLst>
          </p:cNvPr>
          <p:cNvSpPr/>
          <p:nvPr/>
        </p:nvSpPr>
        <p:spPr>
          <a:xfrm>
            <a:off x="1839411" y="3502265"/>
            <a:ext cx="1839001" cy="19216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b="1" dirty="0"/>
              <a:t>Comúnmente, a este tipo de aplicaciones se les llama: aplicaciones web tradicionales</a:t>
            </a:r>
            <a:endParaRPr lang="es-CO" b="1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4209215-6124-F100-7A1F-D6FF67069FBF}"/>
              </a:ext>
            </a:extLst>
          </p:cNvPr>
          <p:cNvSpPr/>
          <p:nvPr/>
        </p:nvSpPr>
        <p:spPr>
          <a:xfrm>
            <a:off x="2076994" y="5550337"/>
            <a:ext cx="2422534" cy="120124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SPOILER: este es el tipo de app que desarrollaremos en </a:t>
            </a:r>
            <a:r>
              <a:rPr lang="es-ES" b="1">
                <a:solidFill>
                  <a:schemeClr val="tx1"/>
                </a:solidFill>
              </a:rPr>
              <a:t>este curso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8BDCED9-1010-5A46-3522-E6EF61E04242}"/>
              </a:ext>
            </a:extLst>
          </p:cNvPr>
          <p:cNvSpPr/>
          <p:nvPr/>
        </p:nvSpPr>
        <p:spPr>
          <a:xfrm>
            <a:off x="4310565" y="1444027"/>
            <a:ext cx="4381489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Ejemplo</a:t>
            </a:r>
            <a:r>
              <a:rPr lang="es-CO" b="1">
                <a:solidFill>
                  <a:schemeClr val="tx1"/>
                </a:solidFill>
              </a:rPr>
              <a:t>: </a:t>
            </a:r>
            <a:r>
              <a:rPr lang="es-CO" b="1" dirty="0">
                <a:solidFill>
                  <a:schemeClr val="tx1"/>
                </a:solidFill>
                <a:hlinkClick r:id="rId3"/>
              </a:rPr>
              <a:t>https://es.wikipedia.</a:t>
            </a:r>
            <a:r>
              <a:rPr lang="es-CO" b="1">
                <a:solidFill>
                  <a:schemeClr val="tx1"/>
                </a:solidFill>
                <a:hlinkClick r:id="rId3"/>
              </a:rPr>
              <a:t>org/</a:t>
            </a:r>
            <a:r>
              <a:rPr lang="es-CO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049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884903"/>
            <a:ext cx="9666016" cy="1956620"/>
          </a:xfrm>
        </p:spPr>
        <p:txBody>
          <a:bodyPr>
            <a:normAutofit fontScale="90000"/>
          </a:bodyPr>
          <a:lstStyle/>
          <a:p>
            <a:r>
              <a:rPr lang="es-CO" sz="4400" dirty="0"/>
              <a:t>¿Cómo generamos contenido dinámico sin necesidad de recarga la página actual?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491E2-C1D4-1FE9-6018-FA102E8C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 dirty="0"/>
              <a:t>Evolución de las aplicaciones web – Dynamic apps </a:t>
            </a:r>
            <a:r>
              <a:rPr lang="es-CO" sz="3600" dirty="0" err="1"/>
              <a:t>with</a:t>
            </a:r>
            <a:r>
              <a:rPr lang="es-CO" sz="3600" dirty="0"/>
              <a:t> Ajax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771F59-2D71-CD25-D273-30CA311B8D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C00A814-B858-5FAB-39AA-8E215979C364}"/>
              </a:ext>
            </a:extLst>
          </p:cNvPr>
          <p:cNvSpPr/>
          <p:nvPr/>
        </p:nvSpPr>
        <p:spPr>
          <a:xfrm>
            <a:off x="2911365" y="5422542"/>
            <a:ext cx="3321270" cy="1264567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  <a:latin typeface="Calibri"/>
                <a:cs typeface="Calibri"/>
              </a:rPr>
              <a:t>Ventajas: ahora la página actual se puede modificar de manera asíncrona, sin necesidad de recargar toda la página.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C2C8A20-76B6-CB7E-3D85-A58B18F42FA6}"/>
              </a:ext>
            </a:extLst>
          </p:cNvPr>
          <p:cNvSpPr/>
          <p:nvPr/>
        </p:nvSpPr>
        <p:spPr>
          <a:xfrm>
            <a:off x="6474373" y="5366688"/>
            <a:ext cx="4626378" cy="1376277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  <a:latin typeface="Calibri"/>
                <a:cs typeface="Calibri"/>
              </a:rPr>
              <a:t>Desventajas: se genera más carga en el cliente. Más superficie para hackear. Esa estrategia solo funciona para la ruta/página actual. Al pasar a otra página toca repetir el proceso del diagrama anterior.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F0430BCC-A5B6-7AEF-CE1E-FF6DCA12B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98" y="1614487"/>
            <a:ext cx="7677150" cy="36290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BC8FD90-CA32-806E-0815-5F76E14E9FC0}"/>
              </a:ext>
            </a:extLst>
          </p:cNvPr>
          <p:cNvSpPr/>
          <p:nvPr/>
        </p:nvSpPr>
        <p:spPr>
          <a:xfrm>
            <a:off x="8905216" y="1491311"/>
            <a:ext cx="2837794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¿Ventajas? ¿Desventajas?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0E7B2F1-7BAB-570A-05E7-D171CFE00EA5}"/>
              </a:ext>
            </a:extLst>
          </p:cNvPr>
          <p:cNvSpPr/>
          <p:nvPr/>
        </p:nvSpPr>
        <p:spPr>
          <a:xfrm>
            <a:off x="7365457" y="4088525"/>
            <a:ext cx="4381489" cy="103717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Ejemplo: </a:t>
            </a:r>
            <a:r>
              <a:rPr lang="es-CO" b="1" dirty="0">
                <a:hlinkClick r:id="rId3"/>
              </a:rPr>
              <a:t>https://www.w3schools.com/xml/tryit.asp?filename=tryajax_first</a:t>
            </a:r>
            <a:r>
              <a:rPr lang="es-CO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36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884903"/>
            <a:ext cx="9666016" cy="1956620"/>
          </a:xfrm>
        </p:spPr>
        <p:txBody>
          <a:bodyPr>
            <a:normAutofit fontScale="90000"/>
          </a:bodyPr>
          <a:lstStyle/>
          <a:p>
            <a:r>
              <a:rPr lang="es-CO" sz="4400" dirty="0"/>
              <a:t>¿Cómo evitamos tener que ir al servidor cada vez que deseemos cambiar de ruta/página?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0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b="1" dirty="0"/>
              <a:t>Arquitecturas cliente-servidor</a:t>
            </a:r>
          </a:p>
          <a:p>
            <a:pPr marL="457200" indent="-457200">
              <a:buSzPct val="100000"/>
            </a:pPr>
            <a:r>
              <a:rPr lang="es-CO" dirty="0"/>
              <a:t>Evolución de las aplicaciones web</a:t>
            </a:r>
          </a:p>
          <a:p>
            <a:pPr marL="457200" indent="-457200">
              <a:buSzPct val="100000"/>
            </a:pPr>
            <a:r>
              <a:rPr lang="es-CO" dirty="0"/>
              <a:t>Lenguajes </a:t>
            </a:r>
            <a:r>
              <a:rPr lang="es-CO" dirty="0" err="1"/>
              <a:t>front-end</a:t>
            </a:r>
            <a:endParaRPr lang="es-CO" dirty="0"/>
          </a:p>
          <a:p>
            <a:pPr marL="457200" indent="-457200">
              <a:buSzPct val="100000"/>
            </a:pPr>
            <a:r>
              <a:rPr lang="es-CO" dirty="0"/>
              <a:t>Atributos de calidad en aplicaciones 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3C9BA-E957-CF0F-0CFC-AEF08CC9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37402"/>
          </a:xfrm>
        </p:spPr>
        <p:txBody>
          <a:bodyPr>
            <a:normAutofit/>
          </a:bodyPr>
          <a:lstStyle/>
          <a:p>
            <a:r>
              <a:rPr lang="es-CO" sz="3600" dirty="0"/>
              <a:t>Evolución de las aplicaciones web – SPA apps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8275E0-C2E6-78CA-7A5A-AC58850A11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2C738369-2776-F8B9-3765-46DCA8CD6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17" y="1058409"/>
            <a:ext cx="5652092" cy="56170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FD0EF44-E331-FD5B-F46D-BF2E38A23864}"/>
              </a:ext>
            </a:extLst>
          </p:cNvPr>
          <p:cNvSpPr/>
          <p:nvPr/>
        </p:nvSpPr>
        <p:spPr>
          <a:xfrm>
            <a:off x="2273608" y="1193009"/>
            <a:ext cx="2837794" cy="1795697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  <a:latin typeface="Calibri"/>
                <a:cs typeface="Calibri"/>
              </a:rPr>
              <a:t>Ventajas: cambiar de una ruta/página a otra, ya no requiere ir al servidor, es casi instantáneo, ya que se genera un sistema de ruteo virtual.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C81699-FC5D-FB02-AC5F-6A8FCBB32431}"/>
              </a:ext>
            </a:extLst>
          </p:cNvPr>
          <p:cNvSpPr/>
          <p:nvPr/>
        </p:nvSpPr>
        <p:spPr>
          <a:xfrm>
            <a:off x="5487724" y="1006489"/>
            <a:ext cx="2837794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¿Ventajas? ¿Desventajas?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E3443F2-E778-50C5-96E3-0C45BF174E7E}"/>
              </a:ext>
            </a:extLst>
          </p:cNvPr>
          <p:cNvSpPr/>
          <p:nvPr/>
        </p:nvSpPr>
        <p:spPr>
          <a:xfrm>
            <a:off x="2076994" y="3143730"/>
            <a:ext cx="3537225" cy="162894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  <a:latin typeface="Calibri"/>
                <a:cs typeface="Calibri"/>
              </a:rPr>
              <a:t>Desventajas: la carga inicial del sitio web es lenta. Ya que se requiere descargar casi que todo el sitio web en la maquina del cliente. Algunos problemas de SEO.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0E4D976-72E5-1E22-3DAC-574FAD83C61F}"/>
              </a:ext>
            </a:extLst>
          </p:cNvPr>
          <p:cNvSpPr/>
          <p:nvPr/>
        </p:nvSpPr>
        <p:spPr>
          <a:xfrm>
            <a:off x="2119312" y="5067888"/>
            <a:ext cx="2701432" cy="162894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El desarrollo de las aplicaciones SPA (single-page </a:t>
            </a:r>
            <a:r>
              <a:rPr lang="es-CO" b="1" dirty="0" err="1">
                <a:solidFill>
                  <a:schemeClr val="tx1"/>
                </a:solidFill>
              </a:rPr>
              <a:t>application</a:t>
            </a:r>
            <a:r>
              <a:rPr lang="es-CO" b="1" dirty="0">
                <a:solidFill>
                  <a:schemeClr val="tx1"/>
                </a:solidFill>
              </a:rPr>
              <a:t>) surge inspirado del desarrollo de las aplicaciones móviles.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C0A0CC-B49A-11C9-A332-1683879A034A}"/>
              </a:ext>
            </a:extLst>
          </p:cNvPr>
          <p:cNvSpPr/>
          <p:nvPr/>
        </p:nvSpPr>
        <p:spPr>
          <a:xfrm>
            <a:off x="5036515" y="5525218"/>
            <a:ext cx="3046676" cy="12491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Aquí es donde generalmente surge la división de los proyectos en 2 partes: </a:t>
            </a:r>
            <a:r>
              <a:rPr lang="es-CO" b="1" dirty="0" err="1">
                <a:solidFill>
                  <a:schemeClr val="tx1"/>
                </a:solidFill>
              </a:rPr>
              <a:t>front</a:t>
            </a:r>
            <a:r>
              <a:rPr lang="es-CO" b="1" dirty="0">
                <a:solidFill>
                  <a:schemeClr val="tx1"/>
                </a:solidFill>
              </a:rPr>
              <a:t> y back (API REST).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BF6243-DB9F-42E5-0F2C-E5DEF0895AD4}"/>
              </a:ext>
            </a:extLst>
          </p:cNvPr>
          <p:cNvSpPr/>
          <p:nvPr/>
        </p:nvSpPr>
        <p:spPr>
          <a:xfrm>
            <a:off x="5487724" y="1807041"/>
            <a:ext cx="2837794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Ejemplo: Gmail - </a:t>
            </a:r>
            <a:r>
              <a:rPr lang="es-CO" b="1" dirty="0" err="1">
                <a:solidFill>
                  <a:schemeClr val="tx1"/>
                </a:solidFill>
              </a:rPr>
              <a:t>VariaMos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DCAFEB5-8BB6-A0AA-CA02-137F6AEB629E}"/>
              </a:ext>
            </a:extLst>
          </p:cNvPr>
          <p:cNvSpPr/>
          <p:nvPr/>
        </p:nvSpPr>
        <p:spPr>
          <a:xfrm>
            <a:off x="8448959" y="5333783"/>
            <a:ext cx="2899499" cy="12491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b="1" dirty="0"/>
              <a:t>The goal of SPA apps is faster transitions that make the web app feel more like a native app.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83865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BB94F-587A-FEBC-24F2-780CA796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8"/>
            <a:ext cx="9666016" cy="1380589"/>
          </a:xfrm>
        </p:spPr>
        <p:txBody>
          <a:bodyPr>
            <a:noAutofit/>
          </a:bodyPr>
          <a:lstStyle/>
          <a:p>
            <a:r>
              <a:rPr lang="es-CO" sz="4000" dirty="0"/>
              <a:t>Evolución de las aplicaciones web – otros tipos de apps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2A45A1-E693-FC4B-184A-D0BB3594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6172271" cy="4663440"/>
          </a:xfrm>
        </p:spPr>
        <p:txBody>
          <a:bodyPr anchor="ctr">
            <a:normAutofit/>
          </a:bodyPr>
          <a:lstStyle/>
          <a:p>
            <a:pPr algn="l"/>
            <a:r>
              <a:rPr lang="es-CO" sz="2400" dirty="0"/>
              <a:t>Aplicaciones web orientadas a micro servicios. </a:t>
            </a:r>
          </a:p>
          <a:p>
            <a:pPr algn="l"/>
            <a:r>
              <a:rPr lang="es-CO" sz="2400" dirty="0"/>
              <a:t>Aplicaciones web con micro </a:t>
            </a:r>
            <a:r>
              <a:rPr lang="es-CO" sz="2400" dirty="0" err="1"/>
              <a:t>frontends</a:t>
            </a:r>
            <a:r>
              <a:rPr lang="es-CO" sz="2400" dirty="0"/>
              <a:t>.</a:t>
            </a:r>
          </a:p>
          <a:p>
            <a:pPr algn="l"/>
            <a:r>
              <a:rPr lang="es-CO" sz="2400" dirty="0"/>
              <a:t>Aplicaciones web </a:t>
            </a:r>
            <a:r>
              <a:rPr lang="es-CO" sz="2400" dirty="0" err="1"/>
              <a:t>serverless</a:t>
            </a:r>
            <a:r>
              <a:rPr lang="es-CO" sz="2400" dirty="0"/>
              <a:t>.</a:t>
            </a:r>
          </a:p>
          <a:p>
            <a:pPr algn="l"/>
            <a:r>
              <a:rPr lang="es-CO" sz="2400" dirty="0"/>
              <a:t>Aplicaciones universal server-</a:t>
            </a:r>
            <a:r>
              <a:rPr lang="es-CO" sz="2400" dirty="0" err="1"/>
              <a:t>side</a:t>
            </a:r>
            <a:r>
              <a:rPr lang="es-CO" sz="2400" dirty="0"/>
              <a:t> </a:t>
            </a:r>
            <a:r>
              <a:rPr lang="es-CO" sz="2400" dirty="0" err="1"/>
              <a:t>rendering</a:t>
            </a:r>
            <a:r>
              <a:rPr lang="es-CO" sz="2400" dirty="0"/>
              <a:t>. </a:t>
            </a:r>
          </a:p>
          <a:p>
            <a:pPr algn="l"/>
            <a:r>
              <a:rPr lang="en-US" sz="2400" dirty="0"/>
              <a:t>Progressive web applications.</a:t>
            </a:r>
          </a:p>
          <a:p>
            <a:pPr algn="l"/>
            <a:r>
              <a:rPr lang="es-CO" sz="2400" dirty="0"/>
              <a:t>Aplicaciones JAMSTACK (ejemplo </a:t>
            </a:r>
            <a:r>
              <a:rPr lang="es-CO" sz="2400" dirty="0">
                <a:hlinkClick r:id="rId3"/>
              </a:rPr>
              <a:t>https://blogjamstack.netlify.app/</a:t>
            </a:r>
            <a:r>
              <a:rPr lang="es-CO" sz="2400" dirty="0"/>
              <a:t>)</a:t>
            </a:r>
          </a:p>
          <a:p>
            <a:pPr algn="l"/>
            <a:r>
              <a:rPr lang="en-US" sz="2400" dirty="0"/>
              <a:t>Etc.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B7E206-24E1-86E8-F805-3964F437C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pic>
        <p:nvPicPr>
          <p:cNvPr id="5" name="Picture 4" descr="Hands-on Nuxt.js Web Development: Build universal and static-generated  Vue.js applications using Nuxt.js: Kok, Lau Tiam: 9781789952698:  Amazon.com: Books">
            <a:extLst>
              <a:ext uri="{FF2B5EF4-FFF2-40B4-BE49-F238E27FC236}">
                <a16:creationId xmlns:a16="http://schemas.microsoft.com/office/drawing/2014/main" id="{478EAE33-6147-F3A6-CE12-49CA0C17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8" y="2072748"/>
            <a:ext cx="1327772" cy="1636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ull-Stack React 17, TypeScript, and Node">
            <a:extLst>
              <a:ext uri="{FF2B5EF4-FFF2-40B4-BE49-F238E27FC236}">
                <a16:creationId xmlns:a16="http://schemas.microsoft.com/office/drawing/2014/main" id="{234D1FBE-8EC0-F71C-5CDC-A1867371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79" y="2072748"/>
            <a:ext cx="1324417" cy="163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1F221-5072-A7AC-0E5D-3945CA140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8" y="3879544"/>
            <a:ext cx="1329227" cy="163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997EC32-679A-5516-620C-93A1CC99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33" y="3879544"/>
            <a:ext cx="1329227" cy="163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57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Arquitecturas cliente-servidor</a:t>
            </a:r>
          </a:p>
          <a:p>
            <a:pPr marL="457200" indent="-457200">
              <a:buSzPct val="100000"/>
            </a:pPr>
            <a:r>
              <a:rPr lang="es-CO" dirty="0"/>
              <a:t>Evolución de las aplicaciones web</a:t>
            </a:r>
          </a:p>
          <a:p>
            <a:pPr marL="457200" indent="-457200">
              <a:buSzPct val="100000"/>
            </a:pPr>
            <a:r>
              <a:rPr lang="es-CO" b="1" dirty="0"/>
              <a:t>Lenguajes </a:t>
            </a:r>
            <a:r>
              <a:rPr lang="es-CO" b="1" dirty="0" err="1"/>
              <a:t>front-end</a:t>
            </a:r>
            <a:endParaRPr lang="es-CO" b="1" dirty="0"/>
          </a:p>
          <a:p>
            <a:pPr marL="457200" indent="-457200">
              <a:buSzPct val="100000"/>
            </a:pPr>
            <a:r>
              <a:rPr lang="es-CO" dirty="0"/>
              <a:t>Atributos de calidad en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36888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1184491"/>
            <a:ext cx="9666016" cy="1814348"/>
          </a:xfrm>
        </p:spPr>
        <p:txBody>
          <a:bodyPr>
            <a:normAutofit fontScale="90000"/>
          </a:bodyPr>
          <a:lstStyle/>
          <a:p>
            <a:r>
              <a:rPr lang="es-ES" sz="4400" dirty="0"/>
              <a:t>¿Cuáles son las tecnologías más comunes que se utilizan en el lado del cliente?</a:t>
            </a:r>
            <a:endParaRPr lang="es-CO" sz="4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9A084D8-537A-38E9-D52E-AB1B1B03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Tecnologías </a:t>
            </a:r>
            <a:r>
              <a:rPr lang="es-CO" dirty="0" err="1"/>
              <a:t>front-end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82582F-4222-DC23-8C2B-D17DDA1A2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0C182F69-47E9-7EA4-091D-AE8F70741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799" y="1681250"/>
            <a:ext cx="9228406" cy="349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B2E423F-FF48-0B63-AB25-67D2FC12A272}"/>
              </a:ext>
            </a:extLst>
          </p:cNvPr>
          <p:cNvSpPr/>
          <p:nvPr/>
        </p:nvSpPr>
        <p:spPr>
          <a:xfrm>
            <a:off x="5810865" y="5240595"/>
            <a:ext cx="5537593" cy="123419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OJO: la tendencia está cambiando, con </a:t>
            </a:r>
            <a:r>
              <a:rPr lang="es-CO" b="1" i="1" dirty="0" err="1"/>
              <a:t>WebAssembly</a:t>
            </a:r>
            <a:r>
              <a:rPr lang="es-CO" b="1" i="1" dirty="0"/>
              <a:t> </a:t>
            </a:r>
            <a:r>
              <a:rPr lang="es-CO" b="1" dirty="0"/>
              <a:t>ya se pueden ejecutar otros lenguajes en el lado del cliente. Por ejemplo, ver </a:t>
            </a:r>
            <a:r>
              <a:rPr lang="es-CO" b="1" i="1" dirty="0" err="1"/>
              <a:t>Blazor</a:t>
            </a:r>
            <a:r>
              <a:rPr lang="es-CO" b="1" i="1" dirty="0"/>
              <a:t> </a:t>
            </a:r>
            <a:r>
              <a:rPr lang="es-CO" b="1" i="1" dirty="0" err="1"/>
              <a:t>WebAssembly</a:t>
            </a:r>
            <a:r>
              <a:rPr lang="es-CO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828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1184491"/>
            <a:ext cx="9666016" cy="1814348"/>
          </a:xfrm>
        </p:spPr>
        <p:txBody>
          <a:bodyPr>
            <a:normAutofit fontScale="90000"/>
          </a:bodyPr>
          <a:lstStyle/>
          <a:p>
            <a:r>
              <a:rPr lang="es-ES" sz="4400" dirty="0"/>
              <a:t>¿Cuáles son las tecnologías más comunes que se utilizan en el lado del servidor?</a:t>
            </a:r>
            <a:endParaRPr lang="es-CO" sz="4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73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A1C15-2269-BF1D-B5E8-9A580E7D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Tecnologías back-</a:t>
            </a:r>
            <a:r>
              <a:rPr lang="es-CO" dirty="0" err="1"/>
              <a:t>end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202C21-3FF5-9E49-A8F4-8817086BC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C21F38E-86CA-3A13-FEF2-4BB8594A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28" y="1785152"/>
            <a:ext cx="6732947" cy="4208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1543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457E1-8A74-D458-E54E-A839DC8C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HTML 5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2A08E5-1003-9540-7092-E07BCA34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5" y="1410789"/>
            <a:ext cx="5778980" cy="4663440"/>
          </a:xfrm>
        </p:spPr>
        <p:txBody>
          <a:bodyPr anchor="ctr">
            <a:normAutofit fontScale="92500" lnSpcReduction="10000"/>
          </a:bodyPr>
          <a:lstStyle/>
          <a:p>
            <a:pPr algn="just"/>
            <a:r>
              <a:rPr lang="es-CO" dirty="0"/>
              <a:t>HTML es un lenguaje de marcado. Incorpora etiquetas o marcas que contienen información adicional acerca de la estructura del texto o su presentación.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Su versión actual es HTML 5.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HTML5 establece una serie de nuevos elementos y atributos que reflejan el uso típico de los sitios web modernos.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F00900-BB54-01F6-FA53-D4203428E4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pic>
        <p:nvPicPr>
          <p:cNvPr id="5" name="Picture 2" descr="https://upload.wikimedia.org/wikipedia/commons/thumb/6/61/HTML5_logo_and_wordmark.svg/120px-HTML5_logo_and_wordmark.svg.png">
            <a:extLst>
              <a:ext uri="{FF2B5EF4-FFF2-40B4-BE49-F238E27FC236}">
                <a16:creationId xmlns:a16="http://schemas.microsoft.com/office/drawing/2014/main" id="{9366DEAF-A28C-4FC5-9D95-9B0DE217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45661" y="2565292"/>
            <a:ext cx="2354431" cy="23544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46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D3153-9FB7-62AB-6FC7-F4A1D458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HTML 5 – Ejemplo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2D0AB7-ED7B-C4D9-9C68-46C5C16075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18C362F-26E0-CB3B-67FC-935E81EF10E2}"/>
              </a:ext>
            </a:extLst>
          </p:cNvPr>
          <p:cNvSpPr/>
          <p:nvPr/>
        </p:nvSpPr>
        <p:spPr>
          <a:xfrm>
            <a:off x="1821581" y="1804684"/>
            <a:ext cx="5133389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s-C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page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Smart Tv 55 UHD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Samsung Galaxy Note 10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iPhone 8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Google Chromecast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s-CO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027DC9-B046-820E-CEDF-AB59B0C3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91" y="2495256"/>
            <a:ext cx="4800600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ectángulo: esquinas superiores redondeadas 6">
            <a:extLst>
              <a:ext uri="{FF2B5EF4-FFF2-40B4-BE49-F238E27FC236}">
                <a16:creationId xmlns:a16="http://schemas.microsoft.com/office/drawing/2014/main" id="{82BC01EE-C498-3D25-6D1C-D51924BCC72D}"/>
              </a:ext>
            </a:extLst>
          </p:cNvPr>
          <p:cNvSpPr/>
          <p:nvPr/>
        </p:nvSpPr>
        <p:spPr>
          <a:xfrm>
            <a:off x="1821581" y="1529306"/>
            <a:ext cx="1679080" cy="27537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example.html</a:t>
            </a:r>
          </a:p>
        </p:txBody>
      </p:sp>
    </p:spTree>
    <p:extLst>
      <p:ext uri="{BB962C8B-B14F-4D97-AF65-F5344CB8AC3E}">
        <p14:creationId xmlns:p14="http://schemas.microsoft.com/office/powerpoint/2010/main" val="193793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5590A7-5D2B-4A27-345A-074447CDB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  <p:pic>
        <p:nvPicPr>
          <p:cNvPr id="5" name="Marcador de contenido 5" descr="Un grupo de imágenes de un hombre&#10;&#10;Descripción generada automáticamente">
            <a:extLst>
              <a:ext uri="{FF2B5EF4-FFF2-40B4-BE49-F238E27FC236}">
                <a16:creationId xmlns:a16="http://schemas.microsoft.com/office/drawing/2014/main" id="{1BFEB3F4-3A05-C4C8-70D8-7BB29497E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77" y="294772"/>
            <a:ext cx="4939206" cy="6268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5C1954-2D19-0999-6DB2-8A519E613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458" y="614855"/>
            <a:ext cx="2714732" cy="5628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99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973394"/>
            <a:ext cx="9666016" cy="2271252"/>
          </a:xfrm>
        </p:spPr>
        <p:txBody>
          <a:bodyPr/>
          <a:lstStyle/>
          <a:p>
            <a:pPr algn="just"/>
            <a:r>
              <a:rPr lang="en-US" sz="2800" i="1" dirty="0"/>
              <a:t>Like riding a bicycle, you can’t master software design just by reading about it. To get the best of a book like this (Clean Architecture), you need to get practical.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85" y="3102783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22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58A18-E66A-642A-E04B-0FCAB961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Libro recomendado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ED4411-0CF1-26A0-186A-30994DEEC3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3A26-D9EC-4756-FBCA-CBAD7C642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752" y="1507948"/>
            <a:ext cx="3905250" cy="476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1014C9C-D438-8064-7EF1-7A54F1628F85}"/>
              </a:ext>
            </a:extLst>
          </p:cNvPr>
          <p:cNvSpPr/>
          <p:nvPr/>
        </p:nvSpPr>
        <p:spPr>
          <a:xfrm>
            <a:off x="7453040" y="1558189"/>
            <a:ext cx="3905250" cy="466671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b="1" dirty="0"/>
              <a:t>How are you supposed to build a career from knowledge that’s so basic that you have no idea what real pros code in their everyday jobs?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You can’t. That’s why today when people ask me for a book recommendation, I have only one answer. This book.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This book you are reading now doesn’t require any prior knowledge. You don’t need to have made a web page before, or to have any idea where to get a code editor. It starts at the very beginning.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24992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F1F8C-2434-AD30-6C3B-A641305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CSS3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03FFC8-4A2F-1EE2-AB0E-6E433CC1C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9174" y="1430453"/>
            <a:ext cx="3540707" cy="4663440"/>
          </a:xfrm>
        </p:spPr>
        <p:txBody>
          <a:bodyPr anchor="ctr">
            <a:normAutofit fontScale="92500"/>
          </a:bodyPr>
          <a:lstStyle/>
          <a:p>
            <a:r>
              <a:rPr lang="es-CO" sz="2200" dirty="0"/>
              <a:t>Hojas de estilo en cascada (</a:t>
            </a:r>
            <a:r>
              <a:rPr lang="es-CO" sz="2200" b="1" dirty="0"/>
              <a:t>CSS</a:t>
            </a:r>
            <a:r>
              <a:rPr lang="es-CO" sz="2200" dirty="0"/>
              <a:t>) es un lenguaje de diseño gráfico para definir y crear la presentación de un documento estructurado escrito en un lenguaje de marcado. </a:t>
            </a:r>
          </a:p>
          <a:p>
            <a:endParaRPr lang="es-CO" sz="2200" dirty="0"/>
          </a:p>
          <a:p>
            <a:r>
              <a:rPr lang="es-CO" sz="2200" dirty="0"/>
              <a:t>Es muy usado para establecer el diseño visual de las páginas web, e interfaces de usuario escritas en HTML.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AFEF77-C497-550B-65FA-FA7AD8ACC0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E34035-B116-CF88-8AA7-035F6C61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00" y="2465554"/>
            <a:ext cx="2943496" cy="3303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1A08D4-98DF-36F3-986E-71FE635D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796" y="2465554"/>
            <a:ext cx="2973182" cy="3303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E0A2F06-36FE-311E-C57F-A68236F51889}"/>
              </a:ext>
            </a:extLst>
          </p:cNvPr>
          <p:cNvSpPr/>
          <p:nvPr/>
        </p:nvSpPr>
        <p:spPr>
          <a:xfrm>
            <a:off x="6143392" y="1786443"/>
            <a:ext cx="2330712" cy="36933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Amazon With CSS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9505B6D-7E01-2988-9E06-EF6A5EE6EBD2}"/>
              </a:ext>
            </a:extLst>
          </p:cNvPr>
          <p:cNvSpPr/>
          <p:nvPr/>
        </p:nvSpPr>
        <p:spPr>
          <a:xfrm>
            <a:off x="9321031" y="1786443"/>
            <a:ext cx="2330712" cy="36933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Amazon Without CSS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3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BD1D8-B581-D9BA-85AB-C8675580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CSS3 – Ejemplo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4DBB91-4A1D-4288-156A-BCA79FDF1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AE7C891-0F33-88B1-152D-01FAAB88CCF3}"/>
              </a:ext>
            </a:extLst>
          </p:cNvPr>
          <p:cNvSpPr/>
          <p:nvPr/>
        </p:nvSpPr>
        <p:spPr>
          <a:xfrm>
            <a:off x="2076994" y="1826255"/>
            <a:ext cx="6322707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s-CO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dirty="0" err="1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dirty="0" err="1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dirty="0" err="1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CO" dirty="0" err="1">
                <a:solidFill>
                  <a:srgbClr val="D4D4D4"/>
                </a:solidFill>
                <a:latin typeface="Consolas" panose="020B0609020204030204" pitchFamily="49" charset="0"/>
              </a:rPr>
              <a:t>Example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 7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CO" dirty="0" err="1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CO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CO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es-CO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s-CO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s-CO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CO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dirty="0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 dirty="0" err="1">
                <a:solidFill>
                  <a:srgbClr val="D4D4D4"/>
                </a:solidFill>
                <a:latin typeface="Consolas" panose="020B0609020204030204" pitchFamily="49" charset="0"/>
              </a:rPr>
              <a:t>Hello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dirty="0" err="1">
                <a:solidFill>
                  <a:srgbClr val="D4D4D4"/>
                </a:solidFill>
                <a:latin typeface="Consolas" panose="020B0609020204030204" pitchFamily="49" charset="0"/>
              </a:rPr>
              <a:t>world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/&gt;&lt;</a:t>
            </a:r>
            <a:r>
              <a:rPr lang="es-CO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s-CO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dirty="0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CO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CO" dirty="0" err="1">
                <a:solidFill>
                  <a:srgbClr val="CE9178"/>
                </a:solidFill>
                <a:latin typeface="Consolas" panose="020B0609020204030204" pitchFamily="49" charset="0"/>
              </a:rPr>
              <a:t>img_main</a:t>
            </a:r>
            <a:r>
              <a:rPr lang="es-CO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s-CO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CO" dirty="0">
                <a:solidFill>
                  <a:srgbClr val="CE9178"/>
                </a:solidFill>
                <a:latin typeface="Consolas" panose="020B0609020204030204" pitchFamily="49" charset="0"/>
              </a:rPr>
              <a:t>"https://www.w3.org/html/logo/img/mark-word-icon.png"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s-CO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CO" dirty="0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CO" dirty="0" err="1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s-CO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492A3C-0412-99D3-CED6-56A897F5939D}"/>
              </a:ext>
            </a:extLst>
          </p:cNvPr>
          <p:cNvSpPr/>
          <p:nvPr/>
        </p:nvSpPr>
        <p:spPr>
          <a:xfrm>
            <a:off x="9127613" y="4952100"/>
            <a:ext cx="279009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CO" dirty="0" err="1">
                <a:solidFill>
                  <a:srgbClr val="D7BA7D"/>
                </a:solidFill>
                <a:latin typeface="Consolas" panose="020B0609020204030204" pitchFamily="49" charset="0"/>
              </a:rPr>
              <a:t>img_main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CO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CO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CO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C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253E8A2-CD1A-0C5F-8A86-DDA257B0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689" y="4386318"/>
            <a:ext cx="1796566" cy="22496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ectángulo: esquinas superiores redondeadas 7">
            <a:extLst>
              <a:ext uri="{FF2B5EF4-FFF2-40B4-BE49-F238E27FC236}">
                <a16:creationId xmlns:a16="http://schemas.microsoft.com/office/drawing/2014/main" id="{065EC7FF-AFC2-4ED4-30F8-A74F8522BA7C}"/>
              </a:ext>
            </a:extLst>
          </p:cNvPr>
          <p:cNvSpPr/>
          <p:nvPr/>
        </p:nvSpPr>
        <p:spPr>
          <a:xfrm>
            <a:off x="2076994" y="1550877"/>
            <a:ext cx="1679080" cy="275378"/>
          </a:xfrm>
          <a:prstGeom prst="round2Same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example7.html</a:t>
            </a:r>
          </a:p>
        </p:txBody>
      </p:sp>
      <p:sp>
        <p:nvSpPr>
          <p:cNvPr id="9" name="Rectángulo: esquinas superiores redondeadas 8">
            <a:extLst>
              <a:ext uri="{FF2B5EF4-FFF2-40B4-BE49-F238E27FC236}">
                <a16:creationId xmlns:a16="http://schemas.microsoft.com/office/drawing/2014/main" id="{EDF50882-C9D8-D8B2-0FF7-9BC17E3C390F}"/>
              </a:ext>
            </a:extLst>
          </p:cNvPr>
          <p:cNvSpPr/>
          <p:nvPr/>
        </p:nvSpPr>
        <p:spPr>
          <a:xfrm>
            <a:off x="9127613" y="4676722"/>
            <a:ext cx="1679080" cy="275378"/>
          </a:xfrm>
          <a:prstGeom prst="round2SameRect">
            <a:avLst/>
          </a:prstGeom>
          <a:solidFill>
            <a:srgbClr val="868889"/>
          </a:solidFill>
          <a:ln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s-CO" dirty="0">
                <a:latin typeface="Calibri" panose="020F0502020204030204" pitchFamily="34" charset="0"/>
                <a:cs typeface="Calibri" panose="020F0502020204030204" pitchFamily="34" charset="0"/>
              </a:rPr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176390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42739-B077-7C38-D9E3-77965F5A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CSS3 – elementos importantes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F13EE-14A0-F742-974F-94126A92F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5021896" cy="4663440"/>
          </a:xfrm>
        </p:spPr>
        <p:txBody>
          <a:bodyPr anchor="ctr">
            <a:normAutofit fontScale="77500" lnSpcReduction="20000"/>
          </a:bodyPr>
          <a:lstStyle/>
          <a:p>
            <a:pPr algn="l"/>
            <a:r>
              <a:rPr lang="en-US" dirty="0"/>
              <a:t>Selectors, specificity, and the cascade.</a:t>
            </a:r>
          </a:p>
          <a:p>
            <a:pPr algn="l"/>
            <a:r>
              <a:rPr lang="en-US" dirty="0"/>
              <a:t>Values, units, fonts, and text properties.</a:t>
            </a:r>
          </a:p>
          <a:p>
            <a:pPr algn="l"/>
            <a:r>
              <a:rPr lang="en-US" dirty="0"/>
              <a:t>Padding, borders, outlines, and margins.</a:t>
            </a:r>
          </a:p>
          <a:p>
            <a:pPr algn="l"/>
            <a:r>
              <a:rPr lang="en-US" dirty="0"/>
              <a:t>Colors, backgrounds, and gradients.</a:t>
            </a:r>
          </a:p>
          <a:p>
            <a:pPr algn="l"/>
            <a:r>
              <a:rPr lang="en-US" dirty="0"/>
              <a:t>Floats and positioning tricks.</a:t>
            </a:r>
          </a:p>
          <a:p>
            <a:pPr algn="l"/>
            <a:r>
              <a:rPr lang="en-US" dirty="0"/>
              <a:t>Flexible box layout.</a:t>
            </a:r>
          </a:p>
          <a:p>
            <a:pPr algn="l"/>
            <a:r>
              <a:rPr lang="en-US" dirty="0"/>
              <a:t>The new Grid layout system.</a:t>
            </a:r>
          </a:p>
          <a:p>
            <a:pPr algn="l"/>
            <a:r>
              <a:rPr lang="en-US" dirty="0"/>
              <a:t>2D and 3D transforms, transitions, and animation.</a:t>
            </a:r>
          </a:p>
          <a:p>
            <a:pPr algn="l"/>
            <a:r>
              <a:rPr lang="en-US" dirty="0"/>
              <a:t>Filters, blending, clipping, and masking.</a:t>
            </a:r>
          </a:p>
          <a:p>
            <a:pPr algn="l"/>
            <a:r>
              <a:rPr lang="en-US" dirty="0"/>
              <a:t>Media and feature queries.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B1C212-974C-0487-91FE-94A92B8DF9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  <p:pic>
        <p:nvPicPr>
          <p:cNvPr id="5" name="Picture 4" descr="Resultado de imagen para CSS: The Definitive Guide: Visual Presentation for the Web">
            <a:extLst>
              <a:ext uri="{FF2B5EF4-FFF2-40B4-BE49-F238E27FC236}">
                <a16:creationId xmlns:a16="http://schemas.microsoft.com/office/drawing/2014/main" id="{ECB72033-CE33-2956-97B3-EE9EC3B01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50" y="1722667"/>
            <a:ext cx="3168149" cy="4157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7873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79489-FE1B-016A-1D90-CA9AF5F5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JavaScript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36D058-06B3-74AC-730E-AE71D6AD8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5080890" cy="4663440"/>
          </a:xfrm>
        </p:spPr>
        <p:txBody>
          <a:bodyPr anchor="ctr"/>
          <a:lstStyle/>
          <a:p>
            <a:pPr algn="just"/>
            <a:r>
              <a:rPr lang="es-CO" dirty="0"/>
              <a:t>JavaScript es el lenguaje de scripting más utilizado en el lado del cliente en la Web.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Con JavaScript, puede hacer que sus páginas web cobren vida haciendo que interactúen con el usuario.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C6461A-D533-EE7A-F2B1-3F0746ABBE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  <p:pic>
        <p:nvPicPr>
          <p:cNvPr id="5" name="Picture 2" descr="https://www.codementor.io/assets/page_img/learn-javascript.png">
            <a:extLst>
              <a:ext uri="{FF2B5EF4-FFF2-40B4-BE49-F238E27FC236}">
                <a16:creationId xmlns:a16="http://schemas.microsoft.com/office/drawing/2014/main" id="{BBD99E76-7046-D1CE-71FC-8D6C55E1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98422" y="2402127"/>
            <a:ext cx="2364571" cy="26807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596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7CEA5-8537-1126-7FF4-2CE856F6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Octoverse</a:t>
            </a:r>
            <a:r>
              <a:rPr lang="es-CO" dirty="0"/>
              <a:t> GitHub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F17172-4F03-9414-299D-FFFB3AC9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759973"/>
            <a:ext cx="9666016" cy="1189703"/>
          </a:xfrm>
        </p:spPr>
        <p:txBody>
          <a:bodyPr/>
          <a:lstStyle/>
          <a:p>
            <a:r>
              <a:rPr lang="es-ES" dirty="0"/>
              <a:t>Top lenguajes de programación más populares según registro de proyectos en GitHub.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478870-778B-C1F2-4272-B2554A814B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DB436F-8CF6-A081-2317-CEABFA28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3262062"/>
            <a:ext cx="9514817" cy="2442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7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AB77B-FE94-7D6D-E852-4E774D45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JavaScript – elementos importantes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436E66-6F36-7092-D33E-E77CE1622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4382800" cy="4663440"/>
          </a:xfrm>
        </p:spPr>
        <p:txBody>
          <a:bodyPr anchor="ctr">
            <a:normAutofit fontScale="70000" lnSpcReduction="20000"/>
          </a:bodyPr>
          <a:lstStyle/>
          <a:p>
            <a:r>
              <a:rPr lang="en-US" dirty="0"/>
              <a:t>Values, Types, and Operators.</a:t>
            </a:r>
          </a:p>
          <a:p>
            <a:r>
              <a:rPr lang="en-US" dirty="0"/>
              <a:t>Program Structure.</a:t>
            </a:r>
          </a:p>
          <a:p>
            <a:r>
              <a:rPr lang="en-US" dirty="0"/>
              <a:t>Functions.</a:t>
            </a:r>
          </a:p>
          <a:p>
            <a:r>
              <a:rPr lang="en-US" dirty="0"/>
              <a:t>Data Structures: Objects and Arrays.</a:t>
            </a:r>
          </a:p>
          <a:p>
            <a:r>
              <a:rPr lang="en-US" dirty="0"/>
              <a:t>Higher-order Functions.</a:t>
            </a:r>
          </a:p>
          <a:p>
            <a:r>
              <a:rPr lang="en-US" dirty="0"/>
              <a:t>Bugs and Errors.</a:t>
            </a:r>
          </a:p>
          <a:p>
            <a:r>
              <a:rPr lang="en-US" dirty="0"/>
              <a:t>Regular Expressions.</a:t>
            </a:r>
          </a:p>
          <a:p>
            <a:r>
              <a:rPr lang="en-US" dirty="0"/>
              <a:t>Modules.</a:t>
            </a:r>
          </a:p>
          <a:p>
            <a:r>
              <a:rPr lang="en-US" dirty="0"/>
              <a:t>Asynchronous Programming.</a:t>
            </a:r>
          </a:p>
          <a:p>
            <a:r>
              <a:rPr lang="en-US" dirty="0"/>
              <a:t>JavaScript and the Browser.</a:t>
            </a:r>
          </a:p>
          <a:p>
            <a:r>
              <a:rPr lang="en-US" dirty="0"/>
              <a:t>The Document Object Model.</a:t>
            </a:r>
          </a:p>
          <a:p>
            <a:r>
              <a:rPr lang="en-US" dirty="0"/>
              <a:t>Handling Events.</a:t>
            </a:r>
          </a:p>
          <a:p>
            <a:r>
              <a:rPr lang="en-US" dirty="0"/>
              <a:t>Drawing on Canvas.</a:t>
            </a:r>
          </a:p>
          <a:p>
            <a:r>
              <a:rPr lang="en-US" dirty="0"/>
              <a:t>HTTP and Forms.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C8E84B-AC10-93FF-43F6-3213BA410F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  <p:pic>
        <p:nvPicPr>
          <p:cNvPr id="5" name="Picture 2" descr="Image result for eloquent javascript">
            <a:extLst>
              <a:ext uri="{FF2B5EF4-FFF2-40B4-BE49-F238E27FC236}">
                <a16:creationId xmlns:a16="http://schemas.microsoft.com/office/drawing/2014/main" id="{9B5C0969-A589-ED75-1E5B-443A96DB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909" y="1639090"/>
            <a:ext cx="3188782" cy="4206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714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DC983-AEF9-919B-9FF0-91E943FB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 dirty="0"/>
              <a:t>HTML, CSS, JavaScript – elementos interesantes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B8558C-546A-3BA3-C547-6A50118561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847DF0-7FDA-9EE6-8D9C-4AD33FB5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75" y="2888218"/>
            <a:ext cx="2645533" cy="1064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275FD1-4867-BF9C-F831-05396AF56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589" y="2881624"/>
            <a:ext cx="5654157" cy="1064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8DBD89C-F067-E208-73AA-8C4A8EE3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353" y="4047945"/>
            <a:ext cx="3151090" cy="1040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B157B0F-E0C5-6905-E5F8-CBDAEB98B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738" y="4044522"/>
            <a:ext cx="2977890" cy="1040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E24CECE-C9B6-D060-AB16-6A0F8EEDE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757" y="4067037"/>
            <a:ext cx="3274072" cy="10189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D01AEF-815B-5186-DF90-F9C00E944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9374" y="5200090"/>
            <a:ext cx="2503744" cy="965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C04949-8C6D-AA7F-ADCB-D28F28CF0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7780" y="5221103"/>
            <a:ext cx="2672241" cy="9294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9897FDD-C166-C527-835F-F4A67071A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438" y="5215589"/>
            <a:ext cx="4495520" cy="957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0419A4E-FC1D-EAFF-4454-3C2E6EB9F5EE}"/>
              </a:ext>
            </a:extLst>
          </p:cNvPr>
          <p:cNvSpPr/>
          <p:nvPr/>
        </p:nvSpPr>
        <p:spPr>
          <a:xfrm>
            <a:off x="3392368" y="1710460"/>
            <a:ext cx="7035267" cy="63764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Veamos que cosas se pueden hacer con HTML, CSS, y JavaScript plano.</a:t>
            </a:r>
          </a:p>
        </p:txBody>
      </p:sp>
    </p:spTree>
    <p:extLst>
      <p:ext uri="{BB962C8B-B14F-4D97-AF65-F5344CB8AC3E}">
        <p14:creationId xmlns:p14="http://schemas.microsoft.com/office/powerpoint/2010/main" val="81936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B8EE6-2757-10D7-A520-64D48B63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Style Guide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2E69A4-1972-3787-C82B-33CA4C396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3" y="1410789"/>
            <a:ext cx="6211601" cy="2177985"/>
          </a:xfrm>
        </p:spPr>
        <p:txBody>
          <a:bodyPr>
            <a:normAutofit/>
          </a:bodyPr>
          <a:lstStyle/>
          <a:p>
            <a:r>
              <a:rPr lang="es-CO" sz="2200" dirty="0"/>
              <a:t>Recuerde para todos sus proyectos y para los lenguajes de programación que utilice en esos proyectos, definir una guía de estilo (la cual sirve para estandarizar la codificación entre todos los miembros del equipo).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74E1CF-3590-0555-EF54-12B0C6511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341FCBD2-EB37-13EE-A15A-9245FE5E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236" y="1410789"/>
            <a:ext cx="2784990" cy="27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codementor.io/assets/page_img/learn-javascript.png">
            <a:extLst>
              <a:ext uri="{FF2B5EF4-FFF2-40B4-BE49-F238E27FC236}">
                <a16:creationId xmlns:a16="http://schemas.microsoft.com/office/drawing/2014/main" id="{A7AE7BEC-8C38-13FB-E081-5686D3C2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417" y="3700899"/>
            <a:ext cx="1639948" cy="1859244"/>
          </a:xfrm>
          <a:prstGeom prst="rect">
            <a:avLst/>
          </a:prstGeo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F7A815C-63C5-C6E5-856C-1D92FD86A7B1}"/>
              </a:ext>
            </a:extLst>
          </p:cNvPr>
          <p:cNvSpPr txBox="1"/>
          <p:nvPr/>
        </p:nvSpPr>
        <p:spPr>
          <a:xfrm>
            <a:off x="2559635" y="6220888"/>
            <a:ext cx="3786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https://github.com/airbnb/javascript</a:t>
            </a:r>
            <a:r>
              <a:rPr lang="es-CO" dirty="0"/>
              <a:t>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DF05AF2-FCE4-B56A-0661-0431AB60E12A}"/>
              </a:ext>
            </a:extLst>
          </p:cNvPr>
          <p:cNvSpPr/>
          <p:nvPr/>
        </p:nvSpPr>
        <p:spPr>
          <a:xfrm>
            <a:off x="3592127" y="3531081"/>
            <a:ext cx="1251342" cy="44137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Airbnb</a:t>
            </a: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14AD3683-D03D-5FFE-B3B5-25E9D66D0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45" y="4200610"/>
            <a:ext cx="2484514" cy="186338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A26D06F-B549-FAEF-7140-F5F3525E1471}"/>
              </a:ext>
            </a:extLst>
          </p:cNvPr>
          <p:cNvSpPr/>
          <p:nvPr/>
        </p:nvSpPr>
        <p:spPr>
          <a:xfrm>
            <a:off x="6512471" y="4029384"/>
            <a:ext cx="1251342" cy="44137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Cheka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962BA81B-0092-15F9-0B78-081EDE661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857" y="5131253"/>
            <a:ext cx="2503383" cy="132001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1C6BA33-BE6E-A2C1-9E3E-8F6EF84C1C6F}"/>
              </a:ext>
            </a:extLst>
          </p:cNvPr>
          <p:cNvSpPr/>
          <p:nvPr/>
        </p:nvSpPr>
        <p:spPr>
          <a:xfrm>
            <a:off x="10253653" y="4910568"/>
            <a:ext cx="1251342" cy="44137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DIVOC</a:t>
            </a:r>
          </a:p>
        </p:txBody>
      </p:sp>
    </p:spTree>
    <p:extLst>
      <p:ext uri="{BB962C8B-B14F-4D97-AF65-F5344CB8AC3E}">
        <p14:creationId xmlns:p14="http://schemas.microsoft.com/office/powerpoint/2010/main" val="50271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Arquitecturas cliente-servidor</a:t>
            </a:r>
          </a:p>
          <a:p>
            <a:pPr marL="457200" indent="-457200">
              <a:buSzPct val="100000"/>
            </a:pPr>
            <a:r>
              <a:rPr lang="es-CO" dirty="0"/>
              <a:t>Evolución de las aplicaciones web</a:t>
            </a:r>
          </a:p>
          <a:p>
            <a:pPr marL="457200" indent="-457200">
              <a:buSzPct val="100000"/>
            </a:pPr>
            <a:r>
              <a:rPr lang="es-CO" dirty="0"/>
              <a:t>Lenguajes </a:t>
            </a:r>
            <a:r>
              <a:rPr lang="es-CO" dirty="0" err="1"/>
              <a:t>front-end</a:t>
            </a:r>
            <a:endParaRPr lang="es-CO" dirty="0"/>
          </a:p>
          <a:p>
            <a:pPr marL="457200" indent="-457200">
              <a:buSzPct val="100000"/>
            </a:pPr>
            <a:r>
              <a:rPr lang="es-CO" b="1" dirty="0"/>
              <a:t>Atributos de calidad en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358520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ECBF4-DE82-8410-8179-1FE30CAB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Arquitecturas Cliente-Servidor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64506F-49BC-72BD-B663-85C62E6B9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9845" y="1410789"/>
            <a:ext cx="6732709" cy="4663440"/>
          </a:xfrm>
        </p:spPr>
        <p:txBody>
          <a:bodyPr anchor="ctr">
            <a:normAutofit fontScale="77500" lnSpcReduction="20000"/>
          </a:bodyPr>
          <a:lstStyle/>
          <a:p>
            <a:pPr algn="just"/>
            <a:r>
              <a:rPr lang="es-CO" sz="2800" dirty="0"/>
              <a:t>La arquitectura </a:t>
            </a:r>
            <a:r>
              <a:rPr lang="es-CO" sz="2800" b="1" dirty="0"/>
              <a:t>cliente-servidor</a:t>
            </a:r>
            <a:r>
              <a:rPr lang="es-CO" sz="2800" dirty="0"/>
              <a:t> es un modelo de diseño de software en el que las tareas se </a:t>
            </a:r>
            <a:r>
              <a:rPr lang="es-CO" sz="2800" b="1" dirty="0"/>
              <a:t>reparten </a:t>
            </a:r>
            <a:r>
              <a:rPr lang="es-CO" sz="2800" dirty="0"/>
              <a:t>entre los proveedores de recursos o servicios, llamados </a:t>
            </a:r>
            <a:r>
              <a:rPr lang="es-CO" sz="2800" b="1" dirty="0"/>
              <a:t>servidores</a:t>
            </a:r>
            <a:r>
              <a:rPr lang="es-CO" sz="2800" dirty="0"/>
              <a:t>, y los demandantes, llamados </a:t>
            </a:r>
            <a:r>
              <a:rPr lang="es-CO" sz="2800" b="1" dirty="0"/>
              <a:t>clientes</a:t>
            </a:r>
            <a:r>
              <a:rPr lang="es-CO" sz="2800" dirty="0"/>
              <a:t>. Un cliente realiza peticiones a otro programa, el servidor, quien le da respuesta.</a:t>
            </a:r>
          </a:p>
          <a:p>
            <a:pPr algn="just"/>
            <a:endParaRPr lang="es-CO" sz="2800" dirty="0"/>
          </a:p>
          <a:p>
            <a:pPr algn="just"/>
            <a:r>
              <a:rPr lang="es-CO" sz="2800" dirty="0"/>
              <a:t>Por lo general, las arquitecturas cliente-servidor utilizan la web (internet) como canal de comunicación.</a:t>
            </a:r>
          </a:p>
          <a:p>
            <a:pPr algn="just"/>
            <a:endParaRPr lang="es-CO" sz="2800" dirty="0"/>
          </a:p>
          <a:p>
            <a:pPr algn="just"/>
            <a:r>
              <a:rPr lang="es-CO" sz="2800" dirty="0"/>
              <a:t>Ahora, realicemos un repaso sobre: (i) interactividad web, (</a:t>
            </a:r>
            <a:r>
              <a:rPr lang="es-CO" sz="2800" dirty="0" err="1"/>
              <a:t>ii</a:t>
            </a:r>
            <a:r>
              <a:rPr lang="es-CO" sz="2800" dirty="0"/>
              <a:t>) evolución de las aplicaciones web, (</a:t>
            </a:r>
            <a:r>
              <a:rPr lang="es-CO" sz="2800" dirty="0" err="1"/>
              <a:t>iii</a:t>
            </a:r>
            <a:r>
              <a:rPr lang="es-CO" sz="2800" dirty="0"/>
              <a:t>) lenguajes </a:t>
            </a:r>
            <a:r>
              <a:rPr lang="es-CO" sz="2800" dirty="0" err="1"/>
              <a:t>front-end</a:t>
            </a:r>
            <a:r>
              <a:rPr lang="es-CO" sz="2800" dirty="0"/>
              <a:t> y (</a:t>
            </a:r>
            <a:r>
              <a:rPr lang="es-CO" sz="2800" dirty="0" err="1"/>
              <a:t>iv</a:t>
            </a:r>
            <a:r>
              <a:rPr lang="es-CO" sz="2800" dirty="0"/>
              <a:t>) atributos de calidad a considerar.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D7C782-A36E-6E80-0C06-E8BC6F101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52B0E7-378F-D886-2BFB-5AF2F96E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702" y="1587770"/>
            <a:ext cx="2827008" cy="169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C0E62-E6C0-7197-2A79-BFF6D12D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Usabilidad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BA366-6D31-E837-9055-32D9D4C95B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/>
          </a:p>
        </p:txBody>
      </p:sp>
      <p:pic>
        <p:nvPicPr>
          <p:cNvPr id="5" name="Picture 2" descr="Gulla's Arrestling's Bad Website">
            <a:extLst>
              <a:ext uri="{FF2B5EF4-FFF2-40B4-BE49-F238E27FC236}">
                <a16:creationId xmlns:a16="http://schemas.microsoft.com/office/drawing/2014/main" id="{33D82B18-A5A4-671D-1554-57D2A6BB1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4" y="1430454"/>
            <a:ext cx="7496175" cy="3143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4" descr="Exmouth View Hotel: One of the worst websites in our list">
            <a:extLst>
              <a:ext uri="{FF2B5EF4-FFF2-40B4-BE49-F238E27FC236}">
                <a16:creationId xmlns:a16="http://schemas.microsoft.com/office/drawing/2014/main" id="{0952A03D-5A32-AAD8-B971-264296D1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884" y="3152232"/>
            <a:ext cx="7496175" cy="3143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185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ADA3E-6DE5-5674-4707-26E737F6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Compatibilidad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699FD7-619F-73C7-A31F-816B86433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Graceful degradation </a:t>
            </a:r>
            <a:r>
              <a:rPr lang="en-US" sz="2000" dirty="0"/>
              <a:t>is a design philosophy that centers around trying to build a modern web site/application that will work in the newest browsers. But fall back to an experience that while not as good, still delivers essential content and functionality in older browsers.</a:t>
            </a:r>
            <a:endParaRPr lang="es-CO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DF9005-E432-E5E4-D597-310AF3018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41</a:t>
            </a:fld>
            <a:endParaRPr lang="es-CO"/>
          </a:p>
        </p:txBody>
      </p:sp>
      <p:pic>
        <p:nvPicPr>
          <p:cNvPr id="7" name="Picture 2" descr="Image result for Graceful degradation">
            <a:extLst>
              <a:ext uri="{FF2B5EF4-FFF2-40B4-BE49-F238E27FC236}">
                <a16:creationId xmlns:a16="http://schemas.microsoft.com/office/drawing/2014/main" id="{676EA02B-0E01-3314-A4DB-EC226970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592" y="3429000"/>
            <a:ext cx="6979660" cy="2276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My Books – Ben Frain">
            <a:extLst>
              <a:ext uri="{FF2B5EF4-FFF2-40B4-BE49-F238E27FC236}">
                <a16:creationId xmlns:a16="http://schemas.microsoft.com/office/drawing/2014/main" id="{4C84EE0A-B5F4-0C58-C25E-B5A772B7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12" y="3564000"/>
            <a:ext cx="1480925" cy="182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ague of Legends">
            <a:extLst>
              <a:ext uri="{FF2B5EF4-FFF2-40B4-BE49-F238E27FC236}">
                <a16:creationId xmlns:a16="http://schemas.microsoft.com/office/drawing/2014/main" id="{D6F0C2BF-46CE-06C0-9C1F-1AC1CB96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632" y="5438291"/>
            <a:ext cx="2624960" cy="137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lty Gear -Strive- | Wiki Guilty Gear | Fandom">
            <a:extLst>
              <a:ext uri="{FF2B5EF4-FFF2-40B4-BE49-F238E27FC236}">
                <a16:creationId xmlns:a16="http://schemas.microsoft.com/office/drawing/2014/main" id="{481BFC92-A8D9-09E9-961F-A6D7B149F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861" y="5653733"/>
            <a:ext cx="4073415" cy="114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26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78E66-2DD2-3BF0-5B02-D05EAC70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WCAG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CCF82C-A928-C797-BA24-6FE9B2AFE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4254980" cy="4663440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/>
              <a:t>Web Content Accessibility Guidelines (WCAG).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These guidelines address accessibility of web content on desktops, laptops, tablets, and mobile devices. Following these guidelines will also often make Web content more usable to users in general.</a:t>
            </a:r>
            <a:endParaRPr lang="es-CO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82C020-DBD3-015B-C699-D167BE3DC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F53ECA-A758-4337-BB0E-7BD460E3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002" y="1848453"/>
            <a:ext cx="4517013" cy="3198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7C4FBA7-1129-6261-6F51-595F08CBE860}"/>
              </a:ext>
            </a:extLst>
          </p:cNvPr>
          <p:cNvSpPr/>
          <p:nvPr/>
        </p:nvSpPr>
        <p:spPr>
          <a:xfrm>
            <a:off x="6910003" y="5267063"/>
            <a:ext cx="4517012" cy="68201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Three</a:t>
            </a:r>
            <a:r>
              <a:rPr lang="es-CO" b="1" dirty="0"/>
              <a:t> </a:t>
            </a:r>
            <a:r>
              <a:rPr lang="es-CO" b="1" dirty="0" err="1"/>
              <a:t>levels</a:t>
            </a:r>
            <a:r>
              <a:rPr lang="es-CO" b="1" dirty="0"/>
              <a:t> </a:t>
            </a:r>
            <a:r>
              <a:rPr lang="es-CO" b="1" dirty="0" err="1"/>
              <a:t>of</a:t>
            </a:r>
            <a:r>
              <a:rPr lang="es-CO" b="1" dirty="0"/>
              <a:t> </a:t>
            </a:r>
            <a:r>
              <a:rPr lang="es-CO" b="1" dirty="0" err="1"/>
              <a:t>conformance</a:t>
            </a:r>
            <a:r>
              <a:rPr lang="es-CO" b="1" dirty="0"/>
              <a:t> are </a:t>
            </a:r>
            <a:r>
              <a:rPr lang="es-CO" b="1" dirty="0" err="1"/>
              <a:t>defined</a:t>
            </a:r>
            <a:r>
              <a:rPr lang="es-CO" b="1" dirty="0"/>
              <a:t>: A (</a:t>
            </a:r>
            <a:r>
              <a:rPr lang="es-CO" b="1" dirty="0" err="1"/>
              <a:t>lowest</a:t>
            </a:r>
            <a:r>
              <a:rPr lang="es-CO" b="1" dirty="0"/>
              <a:t>), AA, and AAA (</a:t>
            </a:r>
            <a:r>
              <a:rPr lang="es-CO" b="1" dirty="0" err="1"/>
              <a:t>highest</a:t>
            </a:r>
            <a:r>
              <a:rPr lang="es-CO" b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0398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239AC-A8A2-B0FC-A5E2-95020B36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Rendimiento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ACC864-E09E-29A6-AC51-25D1CF1C7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s-CO" sz="2400" b="1" dirty="0">
                <a:solidFill>
                  <a:schemeClr val="tx1"/>
                </a:solidFill>
              </a:rPr>
              <a:t>¿Cómo saber si mi aplicación web tiene un buen rendimiento?</a:t>
            </a:r>
          </a:p>
          <a:p>
            <a:pPr marL="76200" indent="0">
              <a:buNone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7E5D47-EA4E-945E-0255-109499451B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43</a:t>
            </a:fld>
            <a:endParaRPr lang="es-CO"/>
          </a:p>
        </p:txBody>
      </p:sp>
      <p:pic>
        <p:nvPicPr>
          <p:cNvPr id="5" name="Picture 2" descr="Image result for gt metrix">
            <a:extLst>
              <a:ext uri="{FF2B5EF4-FFF2-40B4-BE49-F238E27FC236}">
                <a16:creationId xmlns:a16="http://schemas.microsoft.com/office/drawing/2014/main" id="{4F288DA5-A483-B1C9-F320-5EE14C57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27" y="2348578"/>
            <a:ext cx="3810000" cy="381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4" descr="Image result for google pagespeed insights">
            <a:extLst>
              <a:ext uri="{FF2B5EF4-FFF2-40B4-BE49-F238E27FC236}">
                <a16:creationId xmlns:a16="http://schemas.microsoft.com/office/drawing/2014/main" id="{3480E34F-D666-3386-E0E4-C26DFA8EE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77" y="2824828"/>
            <a:ext cx="4619625" cy="2857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532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50694-18F7-C31E-AD46-2DA54ACF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B97696-0177-1EDD-4942-6FD2735E8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s-CO" sz="2000" b="1" dirty="0">
                <a:solidFill>
                  <a:schemeClr val="tx1"/>
                </a:solidFill>
              </a:rPr>
              <a:t>¿Contra qué tipos de ataques deberíamos proteger nuestras aplicaciones cliente-servidor?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2CDA1E-D5EE-1CAE-EA26-688728B5D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15F268-446A-6149-5601-A667FBC9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094" y="2594998"/>
            <a:ext cx="5041816" cy="36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4566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2E6C4-DC5F-C96A-DFF8-8441CF7B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– CSRF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F3560-DF9C-5BE0-BF99-92ACCB38B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45</a:t>
            </a:fld>
            <a:endParaRPr lang="es-CO"/>
          </a:p>
        </p:txBody>
      </p:sp>
      <p:pic>
        <p:nvPicPr>
          <p:cNvPr id="5" name="Picture 4" descr="Image result for csrf example">
            <a:extLst>
              <a:ext uri="{FF2B5EF4-FFF2-40B4-BE49-F238E27FC236}">
                <a16:creationId xmlns:a16="http://schemas.microsoft.com/office/drawing/2014/main" id="{B313D06C-D042-F54B-4DF1-A90813F2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40" y="1505650"/>
            <a:ext cx="8452924" cy="4987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5704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EE2A-06F3-3D67-4956-5B829168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– XSS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F5EC47-F848-08DD-AC9D-5C3F8A46DF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46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637C97-B423-A6C3-4D12-1A131C67D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27" y="1593724"/>
            <a:ext cx="8673949" cy="49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8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B1A55-CE44-800A-8C3A-B25FD241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Actividad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B2664C-3C1E-39F4-FB5A-5D36FF39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CO" sz="2200" dirty="0"/>
              <a:t>Basado en sus equipos de trabajo, prepare una presentación de 3 diapositivas.</a:t>
            </a:r>
          </a:p>
          <a:p>
            <a:pPr lvl="1" algn="just"/>
            <a:r>
              <a:rPr lang="es-CO" sz="1800" b="1" dirty="0"/>
              <a:t>Primera diapositiva: </a:t>
            </a:r>
            <a:r>
              <a:rPr lang="es-CO" sz="1800" dirty="0"/>
              <a:t>integrantes.</a:t>
            </a:r>
          </a:p>
          <a:p>
            <a:pPr lvl="1" algn="just"/>
            <a:r>
              <a:rPr lang="es-CO" sz="1800" b="1" dirty="0"/>
              <a:t>Segunda diapositiva: </a:t>
            </a:r>
            <a:r>
              <a:rPr lang="es-CO" sz="1800" dirty="0"/>
              <a:t>breve descripción proyecto.</a:t>
            </a:r>
          </a:p>
          <a:p>
            <a:pPr lvl="1" algn="just"/>
            <a:r>
              <a:rPr lang="es-CO" sz="1800" b="1" dirty="0"/>
              <a:t>Tercera diapositiva: </a:t>
            </a:r>
            <a:r>
              <a:rPr lang="es-CO" sz="1800" dirty="0"/>
              <a:t>diagrama de clases del proyecto (máximo 6 o 7 clases).</a:t>
            </a:r>
          </a:p>
          <a:p>
            <a:r>
              <a:rPr lang="es-CO" sz="2200" b="1" dirty="0"/>
              <a:t>Nota 1: </a:t>
            </a:r>
            <a:r>
              <a:rPr lang="es-CO" sz="2200" dirty="0"/>
              <a:t>durante el transcurso de la semana pueden agendar asesorías cortas  resolver dudas del diagrama de clases de </a:t>
            </a:r>
            <a:r>
              <a:rPr lang="es-CO" sz="2200" dirty="0" err="1"/>
              <a:t>BookStore</a:t>
            </a:r>
            <a:r>
              <a:rPr lang="es-CO" sz="2200" dirty="0"/>
              <a:t> en caso de tener dudas. Utilice eso como base para construir el diagrama de clases del proyecto.</a:t>
            </a:r>
          </a:p>
          <a:p>
            <a:r>
              <a:rPr lang="es-CO" sz="2200" b="1" dirty="0"/>
              <a:t>Nota 2: </a:t>
            </a:r>
            <a:r>
              <a:rPr lang="es-CO" sz="2200" dirty="0"/>
              <a:t>los proyectos deben ser proyectos web, y se codificarán en Django.</a:t>
            </a:r>
          </a:p>
          <a:p>
            <a:r>
              <a:rPr lang="es-CO" sz="2200" b="1" dirty="0"/>
              <a:t>Tiendas virtuales: </a:t>
            </a:r>
            <a:r>
              <a:rPr lang="es-CO" sz="2200" dirty="0"/>
              <a:t>todos los proyectos serán tiendas virtuales. Pero cada tienda virtual será diferente. En el canal de </a:t>
            </a:r>
            <a:r>
              <a:rPr lang="es-CO" sz="2200" dirty="0" err="1"/>
              <a:t>Teams</a:t>
            </a:r>
            <a:r>
              <a:rPr lang="es-CO" sz="2200" dirty="0"/>
              <a:t> se colocará más información para que defina el tipo de tienda.</a:t>
            </a:r>
          </a:p>
          <a:p>
            <a:r>
              <a:rPr lang="es-CO" sz="2200" dirty="0"/>
              <a:t>Próxima semana exposición de 10 minutos para aprobar el proyecto.</a:t>
            </a:r>
          </a:p>
          <a:p>
            <a:r>
              <a:rPr lang="es-CO" sz="2200" u="sng" dirty="0"/>
              <a:t>Suba la presentación a </a:t>
            </a:r>
            <a:r>
              <a:rPr lang="es-CO" sz="2200" u="sng" dirty="0" err="1"/>
              <a:t>Teams</a:t>
            </a:r>
            <a:r>
              <a:rPr lang="es-CO" sz="2200" u="sng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53A43B-1AB8-9267-110D-3E327647C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87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448231"/>
            <a:ext cx="10702886" cy="3907139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es una arquitectura cliente servidor?</a:t>
            </a:r>
          </a:p>
          <a:p>
            <a:pPr algn="just">
              <a:buSzPct val="100000"/>
            </a:pPr>
            <a:r>
              <a:rPr lang="es-CO" sz="2000" dirty="0"/>
              <a:t>¿Qué es la interactividad web?</a:t>
            </a:r>
          </a:p>
          <a:p>
            <a:pPr algn="just">
              <a:buSzPct val="100000"/>
            </a:pPr>
            <a:r>
              <a:rPr lang="es-CO" sz="2000" dirty="0"/>
              <a:t>Modelo de peticiones y respuestas en la web.</a:t>
            </a:r>
          </a:p>
          <a:p>
            <a:pPr algn="just">
              <a:buSzPct val="100000"/>
            </a:pPr>
            <a:r>
              <a:rPr lang="es-CO" sz="2000" dirty="0"/>
              <a:t>¿Cómo ha evolucionado el desarrollo de aplicaciones web?</a:t>
            </a:r>
          </a:p>
          <a:p>
            <a:pPr algn="just">
              <a:buSzPct val="100000"/>
            </a:pPr>
            <a:r>
              <a:rPr lang="es-CO" sz="2000" dirty="0"/>
              <a:t>Lenguajes importantes del lado del cliente.</a:t>
            </a:r>
          </a:p>
          <a:p>
            <a:pPr algn="just">
              <a:buSzPct val="100000"/>
            </a:pPr>
            <a:r>
              <a:rPr lang="es-CO" sz="2000" dirty="0"/>
              <a:t>Elementos de usabilidad, compatibilidad  y seguridad a considerar para aplicaciones web.</a:t>
            </a:r>
            <a:endParaRPr lang="es-CO" sz="1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</a:pPr>
            <a:endParaRPr lang="es-CO" sz="1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SzPct val="100000"/>
            </a:pPr>
            <a:endParaRPr lang="es-CO" dirty="0"/>
          </a:p>
          <a:p>
            <a:pPr algn="just">
              <a:buSzPct val="100000"/>
            </a:pPr>
            <a:endParaRPr lang="es-CO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48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75414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 Django 4 for the Impatient.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 dirty="0"/>
              <a:t>Balachandran Pillai, A. (2017). Software Architecture with Python.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 dirty="0"/>
              <a:t>Meles, A. (2022). Django 4 By Example. </a:t>
            </a:r>
            <a:r>
              <a:rPr lang="en-US" sz="2000" dirty="0" err="1"/>
              <a:t>Packt</a:t>
            </a:r>
            <a:r>
              <a:rPr lang="en-US" sz="2000"/>
              <a:t> Publishing Ltd.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D6A0E-B1E4-188B-FB10-6AB6889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Interactividad web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E6B34C-00C2-2F48-634E-49DB5915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5287367" cy="4663440"/>
          </a:xfrm>
        </p:spPr>
        <p:txBody>
          <a:bodyPr anchor="ctr">
            <a:normAutofit fontScale="85000" lnSpcReduction="20000"/>
          </a:bodyPr>
          <a:lstStyle/>
          <a:p>
            <a:pPr algn="just"/>
            <a:r>
              <a:rPr lang="es-CO" dirty="0"/>
              <a:t>La interactividad es lo que hace que internet sea realmente útil. 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Al interactuar con un servidor remoto, se puede: buscar información, estar en contacto con amigos, o incluso comprar algo en línea. 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Cada vez que escribimos algo en un formulario web, hay una aplicación “allí afuera” que interpreta nuestra </a:t>
            </a:r>
            <a:r>
              <a:rPr lang="es-CO" b="1" dirty="0"/>
              <a:t>petición</a:t>
            </a:r>
            <a:r>
              <a:rPr lang="es-CO" dirty="0"/>
              <a:t> y envía una pagina web como </a:t>
            </a:r>
            <a:r>
              <a:rPr lang="es-CO" b="1" dirty="0"/>
              <a:t>respuesta</a:t>
            </a:r>
            <a:r>
              <a:rPr lang="es-CO" dirty="0"/>
              <a:t>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56822-0DEC-3FE9-A76C-876810BFC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1C634475-DE1C-1C5B-1D40-16F1AEB0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746" y="2018568"/>
            <a:ext cx="3543799" cy="2820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4E61E-9868-2430-6D9A-9010B455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 dirty="0"/>
              <a:t>¿Cómo funcionan las peticiones y respuestas en la web?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817D9D-1AAF-8728-5E1D-C1A46A505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AD37C5-4DF2-7411-4B6E-221AE7F6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4763" y="2164474"/>
            <a:ext cx="7840723" cy="337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Google Shape;321;p12">
            <a:extLst>
              <a:ext uri="{FF2B5EF4-FFF2-40B4-BE49-F238E27FC236}">
                <a16:creationId xmlns:a16="http://schemas.microsoft.com/office/drawing/2014/main" id="{108EC2B2-42DF-53C9-2B16-A91F95491FC6}"/>
              </a:ext>
            </a:extLst>
          </p:cNvPr>
          <p:cNvSpPr/>
          <p:nvPr/>
        </p:nvSpPr>
        <p:spPr>
          <a:xfrm>
            <a:off x="2399073" y="1291038"/>
            <a:ext cx="5215103" cy="67541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1. </a:t>
            </a:r>
            <a:r>
              <a:rPr lang="es-CO" dirty="0"/>
              <a:t>Un cliente ingresa a su navegador y escribe la dirección </a:t>
            </a:r>
            <a:r>
              <a:rPr lang="es-CO" b="1" dirty="0"/>
              <a:t>URL http://</a:t>
            </a:r>
            <a:r>
              <a:rPr lang="es-CO" dirty="0"/>
              <a:t>www.danielgara.com</a:t>
            </a:r>
          </a:p>
        </p:txBody>
      </p:sp>
      <p:sp>
        <p:nvSpPr>
          <p:cNvPr id="10" name="Google Shape;321;p12">
            <a:extLst>
              <a:ext uri="{FF2B5EF4-FFF2-40B4-BE49-F238E27FC236}">
                <a16:creationId xmlns:a16="http://schemas.microsoft.com/office/drawing/2014/main" id="{A699C03E-67E7-39B2-87B5-A8B4C8D64FFE}"/>
              </a:ext>
            </a:extLst>
          </p:cNvPr>
          <p:cNvSpPr/>
          <p:nvPr/>
        </p:nvSpPr>
        <p:spPr>
          <a:xfrm>
            <a:off x="7867000" y="1378622"/>
            <a:ext cx="3534697" cy="4713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Uniform</a:t>
            </a:r>
            <a:r>
              <a:rPr lang="es-CO" b="1" dirty="0"/>
              <a:t> </a:t>
            </a:r>
            <a:r>
              <a:rPr lang="es-CO" b="1" dirty="0" err="1"/>
              <a:t>Resource</a:t>
            </a:r>
            <a:r>
              <a:rPr lang="es-CO" b="1" dirty="0"/>
              <a:t> </a:t>
            </a:r>
            <a:r>
              <a:rPr lang="es-CO" b="1" dirty="0" err="1"/>
              <a:t>Locator</a:t>
            </a:r>
            <a:r>
              <a:rPr lang="es-CO" dirty="0"/>
              <a:t> (</a:t>
            </a:r>
            <a:r>
              <a:rPr lang="es-CO" b="1" dirty="0"/>
              <a:t>URL</a:t>
            </a:r>
            <a:r>
              <a:rPr lang="es-CO" dirty="0"/>
              <a:t>)</a:t>
            </a:r>
          </a:p>
        </p:txBody>
      </p:sp>
      <p:sp>
        <p:nvSpPr>
          <p:cNvPr id="15" name="Google Shape;321;p12">
            <a:extLst>
              <a:ext uri="{FF2B5EF4-FFF2-40B4-BE49-F238E27FC236}">
                <a16:creationId xmlns:a16="http://schemas.microsoft.com/office/drawing/2014/main" id="{8110A7C7-2BB8-5765-168A-94DAC48D08CD}"/>
              </a:ext>
            </a:extLst>
          </p:cNvPr>
          <p:cNvSpPr/>
          <p:nvPr/>
        </p:nvSpPr>
        <p:spPr>
          <a:xfrm>
            <a:off x="5616323" y="5149192"/>
            <a:ext cx="5805038" cy="133372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/>
              <a:t>A typical URL could have the form http://www.example.com/index.html, which indicates a </a:t>
            </a:r>
            <a:r>
              <a:rPr lang="en-US" b="1" dirty="0"/>
              <a:t>protocol</a:t>
            </a:r>
            <a:r>
              <a:rPr lang="en-US" dirty="0"/>
              <a:t> (http), a </a:t>
            </a:r>
            <a:r>
              <a:rPr lang="en-US" b="1" dirty="0"/>
              <a:t>hostname </a:t>
            </a:r>
            <a:r>
              <a:rPr lang="en-US" dirty="0"/>
              <a:t>or </a:t>
            </a:r>
            <a:r>
              <a:rPr lang="en-US" b="1" dirty="0"/>
              <a:t>domain name</a:t>
            </a:r>
            <a:r>
              <a:rPr lang="en-US" dirty="0"/>
              <a:t> (www.example.com), and a </a:t>
            </a:r>
            <a:r>
              <a:rPr lang="en-US" b="1" dirty="0"/>
              <a:t>file name </a:t>
            </a:r>
            <a:r>
              <a:rPr lang="en-US" dirty="0"/>
              <a:t>(index.html).</a:t>
            </a:r>
            <a:endParaRPr lang="es-CO" dirty="0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87431E9-7A54-6D6A-D33D-2E720D9DA81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336026" y="1966451"/>
            <a:ext cx="670599" cy="160265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8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4E61E-9868-2430-6D9A-9010B455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 dirty="0"/>
              <a:t>¿Cómo funcionan las peticiones y respuestas en la web? – II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817D9D-1AAF-8728-5E1D-C1A46A505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AD37C5-4DF2-7411-4B6E-221AE7F6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4763" y="2351288"/>
            <a:ext cx="7840723" cy="337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Google Shape;321;p12">
            <a:extLst>
              <a:ext uri="{FF2B5EF4-FFF2-40B4-BE49-F238E27FC236}">
                <a16:creationId xmlns:a16="http://schemas.microsoft.com/office/drawing/2014/main" id="{108EC2B2-42DF-53C9-2B16-A91F95491FC6}"/>
              </a:ext>
            </a:extLst>
          </p:cNvPr>
          <p:cNvSpPr/>
          <p:nvPr/>
        </p:nvSpPr>
        <p:spPr>
          <a:xfrm>
            <a:off x="2399073" y="1477852"/>
            <a:ext cx="5215103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2. </a:t>
            </a:r>
            <a:r>
              <a:rPr lang="es-CO" dirty="0"/>
              <a:t>El navegador, toma el nombre de dominio y obtiene una dirección</a:t>
            </a:r>
            <a:r>
              <a:rPr lang="es-CO" b="1" dirty="0"/>
              <a:t> IP</a:t>
            </a:r>
            <a:r>
              <a:rPr lang="es-CO" dirty="0"/>
              <a:t>. Luego envía una petición </a:t>
            </a:r>
            <a:r>
              <a:rPr lang="es-CO" b="1" dirty="0"/>
              <a:t>HTTP</a:t>
            </a:r>
            <a:r>
              <a:rPr lang="es-CO" dirty="0"/>
              <a:t> al servidor al que apunta la IP.</a:t>
            </a:r>
          </a:p>
        </p:txBody>
      </p:sp>
      <p:sp>
        <p:nvSpPr>
          <p:cNvPr id="10" name="Google Shape;321;p12">
            <a:extLst>
              <a:ext uri="{FF2B5EF4-FFF2-40B4-BE49-F238E27FC236}">
                <a16:creationId xmlns:a16="http://schemas.microsoft.com/office/drawing/2014/main" id="{A699C03E-67E7-39B2-87B5-A8B4C8D64FFE}"/>
              </a:ext>
            </a:extLst>
          </p:cNvPr>
          <p:cNvSpPr/>
          <p:nvPr/>
        </p:nvSpPr>
        <p:spPr>
          <a:xfrm>
            <a:off x="7719516" y="1521644"/>
            <a:ext cx="3534697" cy="9313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b="1" dirty="0"/>
              <a:t>Internet Protocol address </a:t>
            </a:r>
            <a:r>
              <a:rPr lang="en-US" dirty="0"/>
              <a:t>is an identifier assigned to each computer and other device</a:t>
            </a:r>
            <a:endParaRPr lang="es-CO" dirty="0"/>
          </a:p>
        </p:txBody>
      </p:sp>
      <p:sp>
        <p:nvSpPr>
          <p:cNvPr id="15" name="Google Shape;321;p12">
            <a:extLst>
              <a:ext uri="{FF2B5EF4-FFF2-40B4-BE49-F238E27FC236}">
                <a16:creationId xmlns:a16="http://schemas.microsoft.com/office/drawing/2014/main" id="{8110A7C7-2BB8-5765-168A-94DAC48D08CD}"/>
              </a:ext>
            </a:extLst>
          </p:cNvPr>
          <p:cNvSpPr/>
          <p:nvPr/>
        </p:nvSpPr>
        <p:spPr>
          <a:xfrm>
            <a:off x="5616323" y="5316339"/>
            <a:ext cx="5916916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dirty="0" err="1"/>
              <a:t>Hypertext</a:t>
            </a:r>
            <a:r>
              <a:rPr lang="es-CO" dirty="0"/>
              <a:t> Transfer </a:t>
            </a:r>
            <a:r>
              <a:rPr lang="es-CO" dirty="0" err="1"/>
              <a:t>Protocol</a:t>
            </a:r>
            <a:r>
              <a:rPr lang="es-CO" dirty="0"/>
              <a:t> o </a:t>
            </a:r>
            <a:r>
              <a:rPr lang="es-CO" b="1" dirty="0"/>
              <a:t>HTTP</a:t>
            </a:r>
            <a:r>
              <a:rPr lang="es-CO" dirty="0"/>
              <a:t> (protocolo de transferencia de hipertexto) es el protocolo de comunicación que permite la transferencia de información en la web.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DD2CCE4-3E87-900B-AFDF-2FF06E29195D}"/>
              </a:ext>
            </a:extLst>
          </p:cNvPr>
          <p:cNvCxnSpPr>
            <a:cxnSpLocks/>
          </p:cNvCxnSpPr>
          <p:nvPr/>
        </p:nvCxnSpPr>
        <p:spPr>
          <a:xfrm>
            <a:off x="4984955" y="2496754"/>
            <a:ext cx="1042219" cy="51191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4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4E61E-9868-2430-6D9A-9010B455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 dirty="0"/>
              <a:t>¿Cómo funcionan las peticiones y respuestas en la web? – III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817D9D-1AAF-8728-5E1D-C1A46A505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AD37C5-4DF2-7411-4B6E-221AE7F6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4763" y="2351288"/>
            <a:ext cx="7840723" cy="337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Google Shape;321;p12">
            <a:extLst>
              <a:ext uri="{FF2B5EF4-FFF2-40B4-BE49-F238E27FC236}">
                <a16:creationId xmlns:a16="http://schemas.microsoft.com/office/drawing/2014/main" id="{108EC2B2-42DF-53C9-2B16-A91F95491FC6}"/>
              </a:ext>
            </a:extLst>
          </p:cNvPr>
          <p:cNvSpPr/>
          <p:nvPr/>
        </p:nvSpPr>
        <p:spPr>
          <a:xfrm>
            <a:off x="2399073" y="1521644"/>
            <a:ext cx="5215103" cy="74960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4. </a:t>
            </a:r>
            <a:r>
              <a:rPr lang="es-CO" dirty="0"/>
              <a:t>El servidor web, envía una </a:t>
            </a:r>
            <a:r>
              <a:rPr lang="es-CO" b="1" dirty="0"/>
              <a:t>respuesta HTTP</a:t>
            </a:r>
            <a:r>
              <a:rPr lang="es-CO" dirty="0"/>
              <a:t>, la cual contiene por lo general una página </a:t>
            </a:r>
            <a:r>
              <a:rPr lang="es-CO" b="1" dirty="0"/>
              <a:t>HTML</a:t>
            </a:r>
          </a:p>
        </p:txBody>
      </p:sp>
      <p:sp>
        <p:nvSpPr>
          <p:cNvPr id="10" name="Google Shape;321;p12">
            <a:extLst>
              <a:ext uri="{FF2B5EF4-FFF2-40B4-BE49-F238E27FC236}">
                <a16:creationId xmlns:a16="http://schemas.microsoft.com/office/drawing/2014/main" id="{A699C03E-67E7-39B2-87B5-A8B4C8D64FFE}"/>
              </a:ext>
            </a:extLst>
          </p:cNvPr>
          <p:cNvSpPr/>
          <p:nvPr/>
        </p:nvSpPr>
        <p:spPr>
          <a:xfrm>
            <a:off x="7719516" y="1521644"/>
            <a:ext cx="3534697" cy="74960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3. </a:t>
            </a:r>
            <a:r>
              <a:rPr lang="es-CO" dirty="0"/>
              <a:t>El servidor web, analiza y procesa la </a:t>
            </a:r>
            <a:r>
              <a:rPr lang="es-CO" b="1" dirty="0"/>
              <a:t>petición HTTP.</a:t>
            </a:r>
          </a:p>
        </p:txBody>
      </p:sp>
      <p:sp>
        <p:nvSpPr>
          <p:cNvPr id="15" name="Google Shape;321;p12">
            <a:extLst>
              <a:ext uri="{FF2B5EF4-FFF2-40B4-BE49-F238E27FC236}">
                <a16:creationId xmlns:a16="http://schemas.microsoft.com/office/drawing/2014/main" id="{8110A7C7-2BB8-5765-168A-94DAC48D08CD}"/>
              </a:ext>
            </a:extLst>
          </p:cNvPr>
          <p:cNvSpPr/>
          <p:nvPr/>
        </p:nvSpPr>
        <p:spPr>
          <a:xfrm>
            <a:off x="5616323" y="5316339"/>
            <a:ext cx="5916916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dirty="0" err="1"/>
              <a:t>HyperText</a:t>
            </a:r>
            <a:r>
              <a:rPr lang="es-CO" dirty="0"/>
              <a:t> </a:t>
            </a:r>
            <a:r>
              <a:rPr lang="es-CO" dirty="0" err="1"/>
              <a:t>Markup</a:t>
            </a:r>
            <a:r>
              <a:rPr lang="es-CO" dirty="0"/>
              <a:t> </a:t>
            </a:r>
            <a:r>
              <a:rPr lang="es-CO" dirty="0" err="1"/>
              <a:t>Language</a:t>
            </a:r>
            <a:r>
              <a:rPr lang="es-CO" dirty="0"/>
              <a:t> (</a:t>
            </a:r>
            <a:r>
              <a:rPr lang="es-CO" b="1" dirty="0"/>
              <a:t>HTML</a:t>
            </a:r>
            <a:r>
              <a:rPr lang="es-CO" dirty="0"/>
              <a:t>) - lenguaje de marcas de hipertexto, es un lenguaje utilizado para la elaboración de páginas web.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DD2CCE4-3E87-900B-AFDF-2FF06E29195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006625" y="2271252"/>
            <a:ext cx="1335181" cy="251705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AC43EC4-184C-5535-9104-2959EDE1277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035845" y="2271252"/>
            <a:ext cx="451020" cy="158299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4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4E61E-9868-2430-6D9A-9010B455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 dirty="0"/>
              <a:t>¿Cómo funcionan las peticiones y respuestas en la web? – IV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817D9D-1AAF-8728-5E1D-C1A46A505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AD37C5-4DF2-7411-4B6E-221AE7F6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4763" y="2479105"/>
            <a:ext cx="7840723" cy="337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Google Shape;321;p12">
            <a:extLst>
              <a:ext uri="{FF2B5EF4-FFF2-40B4-BE49-F238E27FC236}">
                <a16:creationId xmlns:a16="http://schemas.microsoft.com/office/drawing/2014/main" id="{108EC2B2-42DF-53C9-2B16-A91F95491FC6}"/>
              </a:ext>
            </a:extLst>
          </p:cNvPr>
          <p:cNvSpPr/>
          <p:nvPr/>
        </p:nvSpPr>
        <p:spPr>
          <a:xfrm>
            <a:off x="5840363" y="1634073"/>
            <a:ext cx="5215103" cy="114845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5. </a:t>
            </a:r>
            <a:r>
              <a:rPr lang="es-CO" dirty="0"/>
              <a:t>El navegador del cliente recibe la respuesta e interpreta el código </a:t>
            </a:r>
            <a:r>
              <a:rPr lang="es-CO" b="1" dirty="0"/>
              <a:t>HTML</a:t>
            </a:r>
            <a:r>
              <a:rPr lang="es-CO" dirty="0"/>
              <a:t> enviado, generando y mostrando la página web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DD2CCE4-3E87-900B-AFDF-2FF06E29195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886632" y="2782526"/>
            <a:ext cx="3561283" cy="163215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1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D72B9B0-0602-427B-9C2D-8F639A2E00D7}"/>
</file>

<file path=customXml/itemProps2.xml><?xml version="1.0" encoding="utf-8"?>
<ds:datastoreItem xmlns:ds="http://schemas.openxmlformats.org/officeDocument/2006/customXml" ds:itemID="{9D18D31F-DE75-460F-AD5C-68AC2EF0CF7D}"/>
</file>

<file path=customXml/itemProps3.xml><?xml version="1.0" encoding="utf-8"?>
<ds:datastoreItem xmlns:ds="http://schemas.openxmlformats.org/officeDocument/2006/customXml" ds:itemID="{81AC0BD5-67DE-45CC-B29A-4FD8F2F0711E}"/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3549</TotalTime>
  <Words>2351</Words>
  <Application>Microsoft Office PowerPoint</Application>
  <PresentationFormat>Panorámica</PresentationFormat>
  <Paragraphs>282</Paragraphs>
  <Slides>50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Modelo centrado en el estudiante</vt:lpstr>
      <vt:lpstr>Nicolás Ramírez Vélez</vt:lpstr>
      <vt:lpstr>Agenda</vt:lpstr>
      <vt:lpstr>Presentación de PowerPoint</vt:lpstr>
      <vt:lpstr>Arquitecturas Cliente-Servidor</vt:lpstr>
      <vt:lpstr>Interactividad web</vt:lpstr>
      <vt:lpstr>¿Cómo funcionan las peticiones y respuestas en la web?</vt:lpstr>
      <vt:lpstr>¿Cómo funcionan las peticiones y respuestas en la web? – II </vt:lpstr>
      <vt:lpstr>¿Cómo funcionan las peticiones y respuestas en la web? – III</vt:lpstr>
      <vt:lpstr>¿Cómo funcionan las peticiones y respuestas en la web? – IV</vt:lpstr>
      <vt:lpstr>Interactividad – Resumen</vt:lpstr>
      <vt:lpstr>Agenda</vt:lpstr>
      <vt:lpstr>¿Cómo se desarrollaban los sitios web al inicio de la era de las páginas web?</vt:lpstr>
      <vt:lpstr>Evolución de las aplicaciones web – static apps</vt:lpstr>
      <vt:lpstr>Presentación de PowerPoint</vt:lpstr>
      <vt:lpstr>¿Cómo solucionamos el problema del contenido estático que no cambia?</vt:lpstr>
      <vt:lpstr>Evolución de las aplicaciones web – SSR apps</vt:lpstr>
      <vt:lpstr>¿Cómo generamos contenido dinámico sin necesidad de recarga la página actual?</vt:lpstr>
      <vt:lpstr>Evolución de las aplicaciones web – Dynamic apps with Ajax</vt:lpstr>
      <vt:lpstr>¿Cómo evitamos tener que ir al servidor cada vez que deseemos cambiar de ruta/página?</vt:lpstr>
      <vt:lpstr>Evolución de las aplicaciones web – SPA apps</vt:lpstr>
      <vt:lpstr>Evolución de las aplicaciones web – otros tipos de apps</vt:lpstr>
      <vt:lpstr>Agenda</vt:lpstr>
      <vt:lpstr>¿Cuáles son las tecnologías más comunes que se utilizan en el lado del cliente?</vt:lpstr>
      <vt:lpstr>Tecnologías front-end</vt:lpstr>
      <vt:lpstr>¿Cuáles son las tecnologías más comunes que se utilizan en el lado del servidor?</vt:lpstr>
      <vt:lpstr>Tecnologías back-end</vt:lpstr>
      <vt:lpstr>HTML 5</vt:lpstr>
      <vt:lpstr>HTML 5 – Ejemplo</vt:lpstr>
      <vt:lpstr>Presentación de PowerPoint</vt:lpstr>
      <vt:lpstr>Libro recomendado</vt:lpstr>
      <vt:lpstr>CSS3</vt:lpstr>
      <vt:lpstr>CSS3 – Ejemplo</vt:lpstr>
      <vt:lpstr>CSS3 – elementos importantes</vt:lpstr>
      <vt:lpstr>JavaScript</vt:lpstr>
      <vt:lpstr>Octoverse GitHub</vt:lpstr>
      <vt:lpstr>JavaScript – elementos importantes</vt:lpstr>
      <vt:lpstr>HTML, CSS, JavaScript – elementos interesantes</vt:lpstr>
      <vt:lpstr>Style Guide</vt:lpstr>
      <vt:lpstr>Agenda</vt:lpstr>
      <vt:lpstr>Usabilidad</vt:lpstr>
      <vt:lpstr>Compatibilidad</vt:lpstr>
      <vt:lpstr>WCAG</vt:lpstr>
      <vt:lpstr>Rendimiento</vt:lpstr>
      <vt:lpstr>Seguridad</vt:lpstr>
      <vt:lpstr>Seguridad – CSRF </vt:lpstr>
      <vt:lpstr>Seguridad – XSS </vt:lpstr>
      <vt:lpstr>Actividad</vt:lpstr>
      <vt:lpstr>Recapitulemos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Nicolas Ramirez Velez</cp:lastModifiedBy>
  <cp:revision>381</cp:revision>
  <dcterms:created xsi:type="dcterms:W3CDTF">2019-04-28T13:56:44Z</dcterms:created>
  <dcterms:modified xsi:type="dcterms:W3CDTF">2025-01-28T22:41:22Z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</Properties>
</file>